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Lato" panose="020B0604020202020204" charset="0"/>
      <p:regular r:id="rId27"/>
      <p:bold r:id="rId28"/>
      <p:italic r:id="rId29"/>
      <p:boldItalic r:id="rId30"/>
    </p:embeddedFont>
    <p:embeddedFont>
      <p:font typeface="Lora" panose="020B0604020202020204" charset="0"/>
      <p:regular r:id="rId31"/>
      <p:bold r:id="rId32"/>
      <p:italic r:id="rId33"/>
      <p:boldItalic r:id="rId34"/>
    </p:embeddedFont>
    <p:embeddedFont>
      <p:font typeface="Montserrat Medium" panose="020B0604020202020204" charset="0"/>
      <p:regular r:id="rId35"/>
      <p:bold r:id="rId36"/>
      <p:italic r:id="rId37"/>
      <p:boldItalic r:id="rId38"/>
    </p:embeddedFont>
    <p:embeddedFont>
      <p:font typeface="Raleway" panose="020B0604020202020204" charset="0"/>
      <p:regular r:id="rId39"/>
      <p:bold r:id="rId40"/>
      <p:italic r:id="rId41"/>
      <p:boldItalic r:id="rId42"/>
    </p:embeddedFont>
    <p:embeddedFont>
      <p:font typeface="Roboto"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A693F08-4BD5-4C79-B9C6-948B403AD71D}">
  <a:tblStyle styleId="{AA693F08-4BD5-4C79-B9C6-948B403AD71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101" y="139"/>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7.fntdata"/><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font" Target="fonts/font2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font" Target="fonts/font24.fntdata"/><Relationship Id="rId20" Type="http://schemas.openxmlformats.org/officeDocument/2006/relationships/slide" Target="slides/slide19.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7a2fc96f2_1_8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77a2fc96f2_1_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77a2fc96f2_1_7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77a2fc96f2_1_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solidFill>
                <a:schemeClr val="accent1"/>
              </a:solidFill>
              <a:latin typeface="Lato"/>
              <a:ea typeface="Lato"/>
              <a:cs typeface="Lato"/>
              <a:sym typeface="Lato"/>
            </a:endParaRPr>
          </a:p>
          <a:p>
            <a:pPr marL="0" lvl="0" indent="0" algn="l" rtl="0">
              <a:spcBef>
                <a:spcPts val="1600"/>
              </a:spcBef>
              <a:spcAft>
                <a:spcPts val="0"/>
              </a:spcAft>
              <a:buNone/>
            </a:pPr>
            <a:endParaRPr sz="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77a2fc96f2_1_7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77a2fc96f2_1_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6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77a2fc96f2_1_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77a2fc96f2_1_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77a2fc96f2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77a2fc96f2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77a2fc96f2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77a2fc96f2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77a2fc96f2_3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77a2fc96f2_3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77a2fc96f2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77a2fc96f2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77a2fc96f2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77a2fc96f2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77a2fc96f2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77a2fc96f2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77a2fc96f2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77a2fc96f2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77a2fc96f2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77a2fc96f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77a2fc96f2_2_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77a2fc96f2_2_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77a2fc96f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77a2fc96f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77a2fc96f2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77a2fc96f2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77a2fc96f2_2_1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7a2fc96f2_2_1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7a2fc96f2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7a2fc96f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7a2fc96f2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7a2fc96f2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77a2fc96f2_1_7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77a2fc96f2_1_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8" Type="http://schemas.openxmlformats.org/officeDocument/2006/relationships/hyperlink" Target="https://www.analyticsvidhya.com/blog/2018/10/predicting-stock-price-machine-learningnd-deep-learningtechniques-python/" TargetMode="External"/><Relationship Id="rId3" Type="http://schemas.openxmlformats.org/officeDocument/2006/relationships/hyperlink" Target="https://data.humdata.org/dataset/novel-coronavirus-2019-ncov-cases" TargetMode="External"/><Relationship Id="rId7" Type="http://schemas.openxmlformats.org/officeDocument/2006/relationships/hyperlink" Target="https://www.marketplace.org/2020/04/17/how-the-markets-are-reacting-to-covid-19/"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hyperlink" Target="https://blogs.imf.org/2020/04/14/the-great-lockdown-worsteconomic-downturn-since-the-great-depression/" TargetMode="External"/><Relationship Id="rId5" Type="http://schemas.openxmlformats.org/officeDocument/2006/relationships/hyperlink" Target="https://www.who.int/health-topics/coronavirus" TargetMode="External"/><Relationship Id="rId4" Type="http://schemas.openxmlformats.org/officeDocument/2006/relationships/hyperlink" Target="https://datahub.io/core/s-and-p-500-companie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311700" y="1294725"/>
            <a:ext cx="8520600" cy="16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latin typeface="Montserrat Medium"/>
                <a:ea typeface="Montserrat Medium"/>
                <a:cs typeface="Montserrat Medium"/>
                <a:sym typeface="Montserrat Medium"/>
              </a:rPr>
              <a:t>Impact of COVID-19 on Stock Market</a:t>
            </a:r>
            <a:endParaRPr b="0">
              <a:latin typeface="Montserrat Medium"/>
              <a:ea typeface="Montserrat Medium"/>
              <a:cs typeface="Montserrat Medium"/>
              <a:sym typeface="Montserrat Medium"/>
            </a:endParaRPr>
          </a:p>
        </p:txBody>
      </p:sp>
      <p:sp>
        <p:nvSpPr>
          <p:cNvPr id="87" name="Google Shape;87;p13"/>
          <p:cNvSpPr txBox="1">
            <a:spLocks noGrp="1"/>
          </p:cNvSpPr>
          <p:nvPr>
            <p:ph type="subTitle" idx="1"/>
          </p:nvPr>
        </p:nvSpPr>
        <p:spPr>
          <a:xfrm>
            <a:off x="311700" y="2942013"/>
            <a:ext cx="85206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i="1">
                <a:latin typeface="Lora"/>
                <a:ea typeface="Lora"/>
                <a:cs typeface="Lora"/>
                <a:sym typeface="Lora"/>
              </a:rPr>
              <a:t>Applied Machine Learning (CPE 695) - Spring 2020</a:t>
            </a:r>
            <a:endParaRPr sz="1800">
              <a:latin typeface="Lora"/>
              <a:ea typeface="Lora"/>
              <a:cs typeface="Lora"/>
              <a:sym typeface="Lora"/>
            </a:endParaRPr>
          </a:p>
        </p:txBody>
      </p:sp>
      <p:sp>
        <p:nvSpPr>
          <p:cNvPr id="88" name="Google Shape;88;p13"/>
          <p:cNvSpPr txBox="1"/>
          <p:nvPr/>
        </p:nvSpPr>
        <p:spPr>
          <a:xfrm>
            <a:off x="311700" y="3842497"/>
            <a:ext cx="2090700" cy="103265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u="sng" dirty="0">
                <a:latin typeface="Calibri"/>
                <a:ea typeface="Calibri"/>
                <a:cs typeface="Calibri"/>
                <a:sym typeface="Calibri"/>
              </a:rPr>
              <a:t>Team 14:</a:t>
            </a:r>
            <a:endParaRPr lang="en" b="1" u="sng" dirty="0">
              <a:latin typeface="Calibri"/>
              <a:ea typeface="Calibri"/>
              <a:cs typeface="Calibri"/>
              <a:sym typeface="Calibri"/>
            </a:endParaRPr>
          </a:p>
          <a:p>
            <a:pPr marL="0" lvl="0" indent="0" algn="l" rtl="0">
              <a:spcBef>
                <a:spcPts val="0"/>
              </a:spcBef>
              <a:spcAft>
                <a:spcPts val="0"/>
              </a:spcAft>
              <a:buNone/>
            </a:pPr>
            <a:r>
              <a:rPr lang="en" dirty="0">
                <a:latin typeface="Calibri"/>
                <a:ea typeface="Calibri"/>
                <a:cs typeface="Calibri"/>
                <a:sym typeface="Calibri"/>
              </a:rPr>
              <a:t>Chirag Sharma</a:t>
            </a:r>
            <a:endParaRPr dirty="0">
              <a:latin typeface="Calibri"/>
              <a:ea typeface="Calibri"/>
              <a:cs typeface="Calibri"/>
              <a:sym typeface="Calibri"/>
            </a:endParaRPr>
          </a:p>
          <a:p>
            <a:pPr marL="0" lvl="0" indent="0" algn="l" rtl="0">
              <a:spcBef>
                <a:spcPts val="0"/>
              </a:spcBef>
              <a:spcAft>
                <a:spcPts val="0"/>
              </a:spcAft>
              <a:buNone/>
            </a:pPr>
            <a:r>
              <a:rPr lang="en" dirty="0">
                <a:latin typeface="Calibri"/>
                <a:ea typeface="Calibri"/>
                <a:cs typeface="Calibri"/>
                <a:sym typeface="Calibri"/>
              </a:rPr>
              <a:t>Prem Patel</a:t>
            </a:r>
            <a:endParaRPr dirty="0">
              <a:latin typeface="Calibri"/>
              <a:ea typeface="Calibri"/>
              <a:cs typeface="Calibri"/>
              <a:sym typeface="Calibri"/>
            </a:endParaRPr>
          </a:p>
          <a:p>
            <a:pPr marL="0" lvl="0" indent="0" algn="l" rtl="0">
              <a:spcBef>
                <a:spcPts val="0"/>
              </a:spcBef>
              <a:spcAft>
                <a:spcPts val="0"/>
              </a:spcAft>
              <a:buNone/>
            </a:pPr>
            <a:r>
              <a:rPr lang="en" dirty="0">
                <a:latin typeface="Calibri"/>
                <a:ea typeface="Calibri"/>
                <a:cs typeface="Calibri"/>
                <a:sym typeface="Calibri"/>
              </a:rPr>
              <a:t>Shreya Bhargava</a:t>
            </a:r>
            <a:endParaRPr dirty="0">
              <a:latin typeface="Calibri"/>
              <a:ea typeface="Calibri"/>
              <a:cs typeface="Calibri"/>
              <a:sym typeface="Calibri"/>
            </a:endParaRPr>
          </a:p>
        </p:txBody>
      </p:sp>
      <p:sp>
        <p:nvSpPr>
          <p:cNvPr id="89" name="Google Shape;89;p13"/>
          <p:cNvSpPr txBox="1"/>
          <p:nvPr/>
        </p:nvSpPr>
        <p:spPr>
          <a:xfrm>
            <a:off x="7209925" y="4480650"/>
            <a:ext cx="1777200" cy="39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Calibri"/>
                <a:ea typeface="Calibri"/>
                <a:cs typeface="Calibri"/>
                <a:sym typeface="Calibri"/>
              </a:rPr>
              <a:t>May 10, 2020</a:t>
            </a:r>
            <a:endParaRPr>
              <a:latin typeface="Calibri"/>
              <a:ea typeface="Calibri"/>
              <a:cs typeface="Calibri"/>
              <a:sym typeface="Calibri"/>
            </a:endParaRPr>
          </a:p>
        </p:txBody>
      </p:sp>
      <p:sp>
        <p:nvSpPr>
          <p:cNvPr id="90" name="Google Shape;90;p13"/>
          <p:cNvSpPr txBox="1"/>
          <p:nvPr/>
        </p:nvSpPr>
        <p:spPr>
          <a:xfrm>
            <a:off x="5299225" y="3675150"/>
            <a:ext cx="3687900" cy="394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500">
                <a:latin typeface="Calibri"/>
                <a:ea typeface="Calibri"/>
                <a:cs typeface="Calibri"/>
                <a:sym typeface="Calibri"/>
              </a:rPr>
              <a:t>Guided by: Dr. Shucheng Yu</a:t>
            </a:r>
            <a:endParaRPr sz="1500">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advTm="8572"/>
    </mc:Choice>
    <mc:Fallback xmlns="">
      <p:transition spd="slow" advTm="8572"/>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2"/>
          <p:cNvSpPr txBox="1">
            <a:spLocks noGrp="1"/>
          </p:cNvSpPr>
          <p:nvPr>
            <p:ph type="title"/>
          </p:nvPr>
        </p:nvSpPr>
        <p:spPr>
          <a:xfrm>
            <a:off x="604250" y="526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Linear Regression - Output</a:t>
            </a:r>
            <a:endParaRPr sz="3000">
              <a:latin typeface="Lora"/>
              <a:ea typeface="Lora"/>
              <a:cs typeface="Lora"/>
              <a:sym typeface="Lora"/>
            </a:endParaRPr>
          </a:p>
        </p:txBody>
      </p:sp>
      <p:sp>
        <p:nvSpPr>
          <p:cNvPr id="231" name="Google Shape;231;p22"/>
          <p:cNvSpPr txBox="1"/>
          <p:nvPr/>
        </p:nvSpPr>
        <p:spPr>
          <a:xfrm>
            <a:off x="4730450" y="3206075"/>
            <a:ext cx="3935400" cy="17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u="sng">
                <a:latin typeface="Lato"/>
                <a:ea typeface="Lato"/>
                <a:cs typeface="Lato"/>
                <a:sym typeface="Lato"/>
              </a:rPr>
              <a:t>I</a:t>
            </a:r>
            <a:r>
              <a:rPr lang="en" sz="1100" b="1" u="sng">
                <a:latin typeface="Lato"/>
                <a:ea typeface="Lato"/>
                <a:cs typeface="Lato"/>
                <a:sym typeface="Lato"/>
              </a:rPr>
              <a:t>nterpretation:</a:t>
            </a:r>
            <a:endParaRPr sz="1100" b="1" u="sng">
              <a:latin typeface="Lato"/>
              <a:ea typeface="Lato"/>
              <a:cs typeface="Lato"/>
              <a:sym typeface="Lato"/>
            </a:endParaRPr>
          </a:p>
          <a:p>
            <a:pPr marL="0" lvl="0" indent="0" algn="ctr" rtl="0">
              <a:spcBef>
                <a:spcPts val="0"/>
              </a:spcBef>
              <a:spcAft>
                <a:spcPts val="0"/>
              </a:spcAft>
              <a:buNone/>
            </a:pPr>
            <a:endParaRPr sz="1100">
              <a:latin typeface="Lato"/>
              <a:ea typeface="Lato"/>
              <a:cs typeface="Lato"/>
              <a:sym typeface="Lato"/>
            </a:endParaRPr>
          </a:p>
          <a:p>
            <a:pPr marL="457200" lvl="0" indent="-298450" algn="l" rtl="0">
              <a:spcBef>
                <a:spcPts val="0"/>
              </a:spcBef>
              <a:spcAft>
                <a:spcPts val="0"/>
              </a:spcAft>
              <a:buSzPts val="1100"/>
              <a:buFont typeface="Lato"/>
              <a:buChar char="●"/>
            </a:pPr>
            <a:r>
              <a:rPr lang="en" sz="1100">
                <a:latin typeface="Lato"/>
                <a:ea typeface="Lato"/>
                <a:cs typeface="Lato"/>
                <a:sym typeface="Lato"/>
              </a:rPr>
              <a:t>Data fits well, example of overfitting</a:t>
            </a:r>
            <a:endParaRPr sz="1100">
              <a:latin typeface="Lato"/>
              <a:ea typeface="Lato"/>
              <a:cs typeface="Lato"/>
              <a:sym typeface="Lato"/>
            </a:endParaRPr>
          </a:p>
          <a:p>
            <a:pPr marL="457200" lvl="0" indent="-298450" algn="l" rtl="0">
              <a:spcBef>
                <a:spcPts val="0"/>
              </a:spcBef>
              <a:spcAft>
                <a:spcPts val="0"/>
              </a:spcAft>
              <a:buSzPts val="1100"/>
              <a:buFont typeface="Lato"/>
              <a:buChar char="●"/>
            </a:pPr>
            <a:r>
              <a:rPr lang="en" sz="1100">
                <a:latin typeface="Lato"/>
                <a:ea typeface="Lato"/>
                <a:cs typeface="Lato"/>
                <a:sym typeface="Lato"/>
              </a:rPr>
              <a:t>Information Technology Sector (High Error, High Variance)</a:t>
            </a:r>
            <a:endParaRPr sz="1100">
              <a:latin typeface="Lato"/>
              <a:ea typeface="Lato"/>
              <a:cs typeface="Lato"/>
              <a:sym typeface="Lato"/>
            </a:endParaRPr>
          </a:p>
          <a:p>
            <a:pPr marL="457200" lvl="0" indent="-298450" algn="l" rtl="0">
              <a:spcBef>
                <a:spcPts val="0"/>
              </a:spcBef>
              <a:spcAft>
                <a:spcPts val="0"/>
              </a:spcAft>
              <a:buSzPts val="1100"/>
              <a:buFont typeface="Lato"/>
              <a:buChar char="●"/>
            </a:pPr>
            <a:r>
              <a:rPr lang="en" sz="1100">
                <a:latin typeface="Lato"/>
                <a:ea typeface="Lato"/>
                <a:cs typeface="Lato"/>
                <a:sym typeface="Lato"/>
              </a:rPr>
              <a:t>Telecommunication Services (Low Error, Low variance)</a:t>
            </a:r>
            <a:endParaRPr sz="1100">
              <a:latin typeface="Lato"/>
              <a:ea typeface="Lato"/>
              <a:cs typeface="Lato"/>
              <a:sym typeface="Lato"/>
            </a:endParaRPr>
          </a:p>
          <a:p>
            <a:pPr marL="457200" lvl="0" indent="-298450" algn="l" rtl="0">
              <a:spcBef>
                <a:spcPts val="0"/>
              </a:spcBef>
              <a:spcAft>
                <a:spcPts val="0"/>
              </a:spcAft>
              <a:buSzPts val="1100"/>
              <a:buFont typeface="Lato"/>
              <a:buChar char="●"/>
            </a:pPr>
            <a:r>
              <a:rPr lang="en" sz="1100">
                <a:latin typeface="Lato"/>
                <a:ea typeface="Lato"/>
                <a:cs typeface="Lato"/>
                <a:sym typeface="Lato"/>
              </a:rPr>
              <a:t>Health Care (High Error, High Variance)</a:t>
            </a:r>
            <a:endParaRPr sz="1100">
              <a:latin typeface="Lato"/>
              <a:ea typeface="Lato"/>
              <a:cs typeface="Lato"/>
              <a:sym typeface="Lato"/>
            </a:endParaRPr>
          </a:p>
          <a:p>
            <a:pPr marL="0" lvl="0" indent="0" algn="l" rtl="0">
              <a:spcBef>
                <a:spcPts val="0"/>
              </a:spcBef>
              <a:spcAft>
                <a:spcPts val="0"/>
              </a:spcAft>
              <a:buNone/>
            </a:pPr>
            <a:endParaRPr sz="1100">
              <a:latin typeface="Lato"/>
              <a:ea typeface="Lato"/>
              <a:cs typeface="Lato"/>
              <a:sym typeface="Lato"/>
            </a:endParaRPr>
          </a:p>
          <a:p>
            <a:pPr marL="0" lvl="0" indent="0" algn="l" rtl="0">
              <a:spcBef>
                <a:spcPts val="0"/>
              </a:spcBef>
              <a:spcAft>
                <a:spcPts val="0"/>
              </a:spcAft>
              <a:buNone/>
            </a:pPr>
            <a:endParaRPr sz="1100">
              <a:latin typeface="Lato"/>
              <a:ea typeface="Lato"/>
              <a:cs typeface="Lato"/>
              <a:sym typeface="Lato"/>
            </a:endParaRPr>
          </a:p>
          <a:p>
            <a:pPr marL="0" lvl="0" indent="0" algn="l" rtl="0">
              <a:spcBef>
                <a:spcPts val="0"/>
              </a:spcBef>
              <a:spcAft>
                <a:spcPts val="0"/>
              </a:spcAft>
              <a:buNone/>
            </a:pPr>
            <a:endParaRPr>
              <a:solidFill>
                <a:srgbClr val="38761D"/>
              </a:solidFill>
              <a:latin typeface="Lato"/>
              <a:ea typeface="Lato"/>
              <a:cs typeface="Lato"/>
              <a:sym typeface="Lato"/>
            </a:endParaRPr>
          </a:p>
        </p:txBody>
      </p:sp>
      <p:pic>
        <p:nvPicPr>
          <p:cNvPr id="232" name="Google Shape;232;p22"/>
          <p:cNvPicPr preferRelativeResize="0"/>
          <p:nvPr/>
        </p:nvPicPr>
        <p:blipFill>
          <a:blip r:embed="rId3">
            <a:alphaModFix/>
          </a:blip>
          <a:stretch>
            <a:fillRect/>
          </a:stretch>
        </p:blipFill>
        <p:spPr>
          <a:xfrm>
            <a:off x="641175" y="1357050"/>
            <a:ext cx="3935550" cy="1748175"/>
          </a:xfrm>
          <a:prstGeom prst="rect">
            <a:avLst/>
          </a:prstGeom>
          <a:noFill/>
          <a:ln>
            <a:noFill/>
          </a:ln>
        </p:spPr>
      </p:pic>
      <p:pic>
        <p:nvPicPr>
          <p:cNvPr id="233" name="Google Shape;233;p22"/>
          <p:cNvPicPr preferRelativeResize="0"/>
          <p:nvPr/>
        </p:nvPicPr>
        <p:blipFill>
          <a:blip r:embed="rId4">
            <a:alphaModFix/>
          </a:blip>
          <a:stretch>
            <a:fillRect/>
          </a:stretch>
        </p:blipFill>
        <p:spPr>
          <a:xfrm>
            <a:off x="641175" y="3202525"/>
            <a:ext cx="3935549" cy="1829087"/>
          </a:xfrm>
          <a:prstGeom prst="rect">
            <a:avLst/>
          </a:prstGeom>
          <a:noFill/>
          <a:ln>
            <a:noFill/>
          </a:ln>
        </p:spPr>
      </p:pic>
      <p:pic>
        <p:nvPicPr>
          <p:cNvPr id="234" name="Google Shape;234;p22"/>
          <p:cNvPicPr preferRelativeResize="0"/>
          <p:nvPr/>
        </p:nvPicPr>
        <p:blipFill>
          <a:blip r:embed="rId5">
            <a:alphaModFix/>
          </a:blip>
          <a:stretch>
            <a:fillRect/>
          </a:stretch>
        </p:blipFill>
        <p:spPr>
          <a:xfrm>
            <a:off x="4755975" y="1373400"/>
            <a:ext cx="3935550" cy="1748175"/>
          </a:xfrm>
          <a:prstGeom prst="rect">
            <a:avLst/>
          </a:prstGeom>
          <a:noFill/>
          <a:ln>
            <a:noFill/>
          </a:ln>
        </p:spPr>
      </p:pic>
      <p:sp>
        <p:nvSpPr>
          <p:cNvPr id="235" name="Google Shape;235;p2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80284"/>
    </mc:Choice>
    <mc:Fallback xmlns="">
      <p:transition spd="slow" advTm="80284"/>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3"/>
          <p:cNvSpPr txBox="1">
            <a:spLocks noGrp="1"/>
          </p:cNvSpPr>
          <p:nvPr>
            <p:ph type="title"/>
          </p:nvPr>
        </p:nvSpPr>
        <p:spPr>
          <a:xfrm>
            <a:off x="606250" y="4784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Support Vector Regression</a:t>
            </a:r>
            <a:endParaRPr sz="3000">
              <a:latin typeface="Lora"/>
              <a:ea typeface="Lora"/>
              <a:cs typeface="Lora"/>
              <a:sym typeface="Lora"/>
            </a:endParaRPr>
          </a:p>
        </p:txBody>
      </p:sp>
      <p:sp>
        <p:nvSpPr>
          <p:cNvPr id="241" name="Google Shape;241;p23"/>
          <p:cNvSpPr txBox="1">
            <a:spLocks noGrp="1"/>
          </p:cNvSpPr>
          <p:nvPr>
            <p:ph type="body" idx="1"/>
          </p:nvPr>
        </p:nvSpPr>
        <p:spPr>
          <a:xfrm>
            <a:off x="507325" y="1702725"/>
            <a:ext cx="4613100" cy="2938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Combination of Support Vector Machines &amp; Regression</a:t>
            </a:r>
            <a:endParaRPr/>
          </a:p>
          <a:p>
            <a:pPr marL="457200" lvl="0" indent="-311150" algn="l" rtl="0">
              <a:spcBef>
                <a:spcPts val="1000"/>
              </a:spcBef>
              <a:spcAft>
                <a:spcPts val="0"/>
              </a:spcAft>
              <a:buSzPts val="1300"/>
              <a:buChar char="●"/>
            </a:pPr>
            <a:r>
              <a:rPr lang="en"/>
              <a:t>Using Regression - minimise cost function</a:t>
            </a:r>
            <a:endParaRPr/>
          </a:p>
          <a:p>
            <a:pPr marL="457200" lvl="0" indent="-311150" algn="l" rtl="0">
              <a:spcBef>
                <a:spcPts val="1000"/>
              </a:spcBef>
              <a:spcAft>
                <a:spcPts val="0"/>
              </a:spcAft>
              <a:buSzPts val="1300"/>
              <a:buChar char="●"/>
            </a:pPr>
            <a:r>
              <a:rPr lang="en"/>
              <a:t>Using SVM - hyperplane between 2 different classes</a:t>
            </a:r>
            <a:endParaRPr/>
          </a:p>
          <a:p>
            <a:pPr marL="457200" lvl="0" indent="-311150" algn="l" rtl="0">
              <a:spcBef>
                <a:spcPts val="1000"/>
              </a:spcBef>
              <a:spcAft>
                <a:spcPts val="0"/>
              </a:spcAft>
              <a:buSzPts val="1300"/>
              <a:buChar char="●"/>
            </a:pPr>
            <a:r>
              <a:rPr lang="en"/>
              <a:t>Minimizing the error within a certain threshold</a:t>
            </a:r>
            <a:endParaRPr/>
          </a:p>
          <a:p>
            <a:pPr marL="457200" lvl="0" indent="-311150" algn="l" rtl="0">
              <a:spcBef>
                <a:spcPts val="1000"/>
              </a:spcBef>
              <a:spcAft>
                <a:spcPts val="0"/>
              </a:spcAft>
              <a:buSzPts val="1300"/>
              <a:buChar char="●"/>
            </a:pPr>
            <a:r>
              <a:rPr lang="en"/>
              <a:t>Predict the next value in series</a:t>
            </a:r>
            <a:endParaRPr/>
          </a:p>
          <a:p>
            <a:pPr marL="457200" lvl="0" indent="-311150" algn="l" rtl="0">
              <a:spcBef>
                <a:spcPts val="1000"/>
              </a:spcBef>
              <a:spcAft>
                <a:spcPts val="0"/>
              </a:spcAft>
              <a:buSzPts val="1300"/>
              <a:buChar char="●"/>
            </a:pPr>
            <a:r>
              <a:rPr lang="en"/>
              <a:t>Goal: Minimise error &amp; maximise the margin distance</a:t>
            </a:r>
            <a:endParaRPr/>
          </a:p>
          <a:p>
            <a:pPr marL="0" lvl="0" indent="0" algn="l" rtl="0">
              <a:spcBef>
                <a:spcPts val="1600"/>
              </a:spcBef>
              <a:spcAft>
                <a:spcPts val="1600"/>
              </a:spcAft>
              <a:buNone/>
            </a:pPr>
            <a:endParaRPr/>
          </a:p>
        </p:txBody>
      </p:sp>
      <p:pic>
        <p:nvPicPr>
          <p:cNvPr id="242" name="Google Shape;242;p23"/>
          <p:cNvPicPr preferRelativeResize="0"/>
          <p:nvPr/>
        </p:nvPicPr>
        <p:blipFill rotWithShape="1">
          <a:blip r:embed="rId3">
            <a:alphaModFix/>
          </a:blip>
          <a:srcRect l="14778" t="7157" r="17895" b="2016"/>
          <a:stretch/>
        </p:blipFill>
        <p:spPr>
          <a:xfrm>
            <a:off x="5298950" y="1452925"/>
            <a:ext cx="3476076" cy="3164325"/>
          </a:xfrm>
          <a:prstGeom prst="rect">
            <a:avLst/>
          </a:prstGeom>
          <a:noFill/>
          <a:ln>
            <a:noFill/>
          </a:ln>
        </p:spPr>
      </p:pic>
      <p:sp>
        <p:nvSpPr>
          <p:cNvPr id="243" name="Google Shape;243;p2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44640"/>
    </mc:Choice>
    <mc:Fallback xmlns="">
      <p:transition spd="slow" advTm="4464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4"/>
          <p:cNvSpPr txBox="1">
            <a:spLocks noGrp="1"/>
          </p:cNvSpPr>
          <p:nvPr>
            <p:ph type="title"/>
          </p:nvPr>
        </p:nvSpPr>
        <p:spPr>
          <a:xfrm>
            <a:off x="623400" y="5381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Support Vector Regression</a:t>
            </a:r>
            <a:endParaRPr sz="3000">
              <a:latin typeface="Lora"/>
              <a:ea typeface="Lora"/>
              <a:cs typeface="Lora"/>
              <a:sym typeface="Lora"/>
            </a:endParaRPr>
          </a:p>
        </p:txBody>
      </p:sp>
      <p:sp>
        <p:nvSpPr>
          <p:cNvPr id="249" name="Google Shape;249;p24"/>
          <p:cNvSpPr txBox="1">
            <a:spLocks noGrp="1"/>
          </p:cNvSpPr>
          <p:nvPr>
            <p:ph type="body" idx="1"/>
          </p:nvPr>
        </p:nvSpPr>
        <p:spPr>
          <a:xfrm>
            <a:off x="311700" y="1418500"/>
            <a:ext cx="5471100" cy="36327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Reshape the data into 1D vector before we feed the data into SVR</a:t>
            </a:r>
            <a:endParaRPr/>
          </a:p>
          <a:p>
            <a:pPr marL="457200" lvl="0" indent="-311150" algn="l" rtl="0">
              <a:spcBef>
                <a:spcPts val="1000"/>
              </a:spcBef>
              <a:spcAft>
                <a:spcPts val="0"/>
              </a:spcAft>
              <a:buSzPts val="1300"/>
              <a:buChar char="●"/>
            </a:pPr>
            <a:r>
              <a:rPr lang="en"/>
              <a:t>Kernels: Map lower dimensional data to high dimensional data</a:t>
            </a:r>
            <a:endParaRPr/>
          </a:p>
          <a:p>
            <a:pPr marL="914400" lvl="1" indent="-323850" algn="l" rtl="0">
              <a:spcBef>
                <a:spcPts val="0"/>
              </a:spcBef>
              <a:spcAft>
                <a:spcPts val="0"/>
              </a:spcAft>
              <a:buSzPts val="1500"/>
              <a:buChar char="○"/>
            </a:pPr>
            <a:r>
              <a:rPr lang="en"/>
              <a:t>Function </a:t>
            </a:r>
            <a:r>
              <a:rPr lang="en">
                <a:highlight>
                  <a:srgbClr val="FFFFFF"/>
                </a:highlight>
              </a:rPr>
              <a:t>takes the squared euclidean distance between 2 samples and divides by some sigma value</a:t>
            </a:r>
            <a:endParaRPr sz="1500"/>
          </a:p>
          <a:p>
            <a:pPr marL="457200" lvl="0" indent="-311150" algn="l" rtl="0">
              <a:spcBef>
                <a:spcPts val="1000"/>
              </a:spcBef>
              <a:spcAft>
                <a:spcPts val="0"/>
              </a:spcAft>
              <a:buSzPts val="1300"/>
              <a:buChar char="●"/>
            </a:pPr>
            <a:r>
              <a:rPr lang="en"/>
              <a:t>RBF transfers 2D space into  higher dimension to fit the data better</a:t>
            </a:r>
            <a:endParaRPr sz="1500"/>
          </a:p>
          <a:p>
            <a:pPr marL="457200" lvl="0" indent="-311150" algn="l" rtl="0">
              <a:spcBef>
                <a:spcPts val="1000"/>
              </a:spcBef>
              <a:spcAft>
                <a:spcPts val="0"/>
              </a:spcAft>
              <a:buSzPts val="1300"/>
              <a:buChar char="●"/>
            </a:pPr>
            <a:r>
              <a:rPr lang="en"/>
              <a:t>C: Regularization Parameter (Misclassification)</a:t>
            </a:r>
            <a:endParaRPr/>
          </a:p>
          <a:p>
            <a:pPr marL="914400" lvl="1" indent="-298450" algn="l" rtl="0">
              <a:spcBef>
                <a:spcPts val="0"/>
              </a:spcBef>
              <a:spcAft>
                <a:spcPts val="0"/>
              </a:spcAft>
              <a:buSzPts val="1100"/>
              <a:buChar char="○"/>
            </a:pPr>
            <a:r>
              <a:rPr lang="en"/>
              <a:t>We choose C = 1e3</a:t>
            </a:r>
            <a:endParaRPr/>
          </a:p>
          <a:p>
            <a:pPr marL="914400" lvl="1" indent="-298450" algn="l" rtl="0">
              <a:spcBef>
                <a:spcPts val="0"/>
              </a:spcBef>
              <a:spcAft>
                <a:spcPts val="0"/>
              </a:spcAft>
              <a:buSzPts val="1100"/>
              <a:buChar char="○"/>
            </a:pPr>
            <a:r>
              <a:rPr lang="en"/>
              <a:t>Algorithm will choose small-margin hyperplane</a:t>
            </a:r>
            <a:endParaRPr/>
          </a:p>
          <a:p>
            <a:pPr marL="457200" lvl="0" indent="-311150" algn="l" rtl="0">
              <a:spcBef>
                <a:spcPts val="1000"/>
              </a:spcBef>
              <a:spcAft>
                <a:spcPts val="1600"/>
              </a:spcAft>
              <a:buSzPts val="1300"/>
              <a:buChar char="●"/>
            </a:pPr>
            <a:r>
              <a:rPr lang="en"/>
              <a:t>A lower value of Gamma loosely fits the training data, considering only nearby points in calculating the separation line</a:t>
            </a:r>
            <a:endParaRPr/>
          </a:p>
        </p:txBody>
      </p:sp>
      <p:pic>
        <p:nvPicPr>
          <p:cNvPr id="250" name="Google Shape;250;p24"/>
          <p:cNvPicPr preferRelativeResize="0"/>
          <p:nvPr/>
        </p:nvPicPr>
        <p:blipFill>
          <a:blip r:embed="rId3">
            <a:alphaModFix/>
          </a:blip>
          <a:stretch>
            <a:fillRect/>
          </a:stretch>
        </p:blipFill>
        <p:spPr>
          <a:xfrm>
            <a:off x="5793900" y="1925450"/>
            <a:ext cx="3227475" cy="773514"/>
          </a:xfrm>
          <a:prstGeom prst="rect">
            <a:avLst/>
          </a:prstGeom>
          <a:noFill/>
          <a:ln>
            <a:noFill/>
          </a:ln>
        </p:spPr>
      </p:pic>
      <p:sp>
        <p:nvSpPr>
          <p:cNvPr id="251" name="Google Shape;251;p2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79620"/>
    </mc:Choice>
    <mc:Fallback xmlns="">
      <p:transition spd="slow" advTm="7962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5"/>
          <p:cNvSpPr txBox="1">
            <a:spLocks noGrp="1"/>
          </p:cNvSpPr>
          <p:nvPr>
            <p:ph type="title"/>
          </p:nvPr>
        </p:nvSpPr>
        <p:spPr>
          <a:xfrm>
            <a:off x="604250" y="5262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Support Vector Regression - Output</a:t>
            </a:r>
            <a:endParaRPr sz="3000">
              <a:latin typeface="Lora"/>
              <a:ea typeface="Lora"/>
              <a:cs typeface="Lora"/>
              <a:sym typeface="Lora"/>
            </a:endParaRPr>
          </a:p>
        </p:txBody>
      </p:sp>
      <p:pic>
        <p:nvPicPr>
          <p:cNvPr id="257" name="Google Shape;257;p25"/>
          <p:cNvPicPr preferRelativeResize="0"/>
          <p:nvPr/>
        </p:nvPicPr>
        <p:blipFill>
          <a:blip r:embed="rId3">
            <a:alphaModFix/>
          </a:blip>
          <a:stretch>
            <a:fillRect/>
          </a:stretch>
        </p:blipFill>
        <p:spPr>
          <a:xfrm>
            <a:off x="916575" y="1357050"/>
            <a:ext cx="3507743" cy="1748187"/>
          </a:xfrm>
          <a:prstGeom prst="rect">
            <a:avLst/>
          </a:prstGeom>
          <a:noFill/>
          <a:ln>
            <a:noFill/>
          </a:ln>
        </p:spPr>
      </p:pic>
      <p:pic>
        <p:nvPicPr>
          <p:cNvPr id="258" name="Google Shape;258;p25"/>
          <p:cNvPicPr preferRelativeResize="0"/>
          <p:nvPr/>
        </p:nvPicPr>
        <p:blipFill>
          <a:blip r:embed="rId4">
            <a:alphaModFix/>
          </a:blip>
          <a:stretch>
            <a:fillRect/>
          </a:stretch>
        </p:blipFill>
        <p:spPr>
          <a:xfrm>
            <a:off x="4719683" y="1357050"/>
            <a:ext cx="3507743" cy="1748187"/>
          </a:xfrm>
          <a:prstGeom prst="rect">
            <a:avLst/>
          </a:prstGeom>
          <a:noFill/>
          <a:ln>
            <a:noFill/>
          </a:ln>
        </p:spPr>
      </p:pic>
      <p:pic>
        <p:nvPicPr>
          <p:cNvPr id="259" name="Google Shape;259;p25"/>
          <p:cNvPicPr preferRelativeResize="0"/>
          <p:nvPr/>
        </p:nvPicPr>
        <p:blipFill>
          <a:blip r:embed="rId5">
            <a:alphaModFix/>
          </a:blip>
          <a:stretch>
            <a:fillRect/>
          </a:stretch>
        </p:blipFill>
        <p:spPr>
          <a:xfrm>
            <a:off x="916575" y="3165413"/>
            <a:ext cx="3507746" cy="1748187"/>
          </a:xfrm>
          <a:prstGeom prst="rect">
            <a:avLst/>
          </a:prstGeom>
          <a:noFill/>
          <a:ln>
            <a:noFill/>
          </a:ln>
        </p:spPr>
      </p:pic>
      <p:sp>
        <p:nvSpPr>
          <p:cNvPr id="260" name="Google Shape;260;p25"/>
          <p:cNvSpPr txBox="1"/>
          <p:nvPr/>
        </p:nvSpPr>
        <p:spPr>
          <a:xfrm>
            <a:off x="4730450" y="3206075"/>
            <a:ext cx="3497100" cy="17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u="sng">
                <a:latin typeface="Lato"/>
                <a:ea typeface="Lato"/>
                <a:cs typeface="Lato"/>
                <a:sym typeface="Lato"/>
              </a:rPr>
              <a:t>I</a:t>
            </a:r>
            <a:r>
              <a:rPr lang="en" sz="1100" b="1" u="sng">
                <a:latin typeface="Lato"/>
                <a:ea typeface="Lato"/>
                <a:cs typeface="Lato"/>
                <a:sym typeface="Lato"/>
              </a:rPr>
              <a:t>nterpretation:</a:t>
            </a:r>
            <a:endParaRPr sz="1100" b="1" u="sng">
              <a:latin typeface="Lato"/>
              <a:ea typeface="Lato"/>
              <a:cs typeface="Lato"/>
              <a:sym typeface="Lato"/>
            </a:endParaRPr>
          </a:p>
          <a:p>
            <a:pPr marL="0" lvl="0" indent="0" algn="ctr" rtl="0">
              <a:spcBef>
                <a:spcPts val="0"/>
              </a:spcBef>
              <a:spcAft>
                <a:spcPts val="0"/>
              </a:spcAft>
              <a:buNone/>
            </a:pPr>
            <a:endParaRPr sz="1100">
              <a:latin typeface="Lato"/>
              <a:ea typeface="Lato"/>
              <a:cs typeface="Lato"/>
              <a:sym typeface="Lato"/>
            </a:endParaRPr>
          </a:p>
          <a:p>
            <a:pPr marL="0" lvl="0" indent="0" algn="l" rtl="0">
              <a:spcBef>
                <a:spcPts val="0"/>
              </a:spcBef>
              <a:spcAft>
                <a:spcPts val="0"/>
              </a:spcAft>
              <a:buNone/>
            </a:pPr>
            <a:r>
              <a:rPr lang="en" sz="1100">
                <a:latin typeface="Lato"/>
                <a:ea typeface="Lato"/>
                <a:cs typeface="Lato"/>
                <a:sym typeface="Lato"/>
              </a:rPr>
              <a:t>Data fits well, example of overfitting</a:t>
            </a:r>
            <a:endParaRPr sz="1100">
              <a:latin typeface="Lato"/>
              <a:ea typeface="Lato"/>
              <a:cs typeface="Lato"/>
              <a:sym typeface="Lato"/>
            </a:endParaRPr>
          </a:p>
          <a:p>
            <a:pPr marL="0" lvl="0" indent="0" algn="l" rtl="0">
              <a:spcBef>
                <a:spcPts val="0"/>
              </a:spcBef>
              <a:spcAft>
                <a:spcPts val="0"/>
              </a:spcAft>
              <a:buNone/>
            </a:pPr>
            <a:endParaRPr sz="1100">
              <a:latin typeface="Lato"/>
              <a:ea typeface="Lato"/>
              <a:cs typeface="Lato"/>
              <a:sym typeface="Lato"/>
            </a:endParaRPr>
          </a:p>
          <a:p>
            <a:pPr marL="0" lvl="0" indent="0" algn="l" rtl="0">
              <a:spcBef>
                <a:spcPts val="0"/>
              </a:spcBef>
              <a:spcAft>
                <a:spcPts val="0"/>
              </a:spcAft>
              <a:buNone/>
            </a:pPr>
            <a:r>
              <a:rPr lang="en" sz="1100">
                <a:latin typeface="Lato"/>
                <a:ea typeface="Lato"/>
                <a:cs typeface="Lato"/>
                <a:sym typeface="Lato"/>
              </a:rPr>
              <a:t>Impact by COVID-19::</a:t>
            </a:r>
            <a:endParaRPr sz="1100">
              <a:latin typeface="Lato"/>
              <a:ea typeface="Lato"/>
              <a:cs typeface="Lato"/>
              <a:sym typeface="Lato"/>
            </a:endParaRPr>
          </a:p>
          <a:p>
            <a:pPr marL="457200" lvl="0" indent="-298450" algn="l" rtl="0">
              <a:spcBef>
                <a:spcPts val="0"/>
              </a:spcBef>
              <a:spcAft>
                <a:spcPts val="0"/>
              </a:spcAft>
              <a:buSzPts val="1100"/>
              <a:buFont typeface="Lato"/>
              <a:buChar char="●"/>
            </a:pPr>
            <a:r>
              <a:rPr lang="en" sz="1100">
                <a:latin typeface="Lato"/>
                <a:ea typeface="Lato"/>
                <a:cs typeface="Lato"/>
                <a:sym typeface="Lato"/>
              </a:rPr>
              <a:t>Information  Technology Sector </a:t>
            </a:r>
            <a:r>
              <a:rPr lang="en" sz="1100">
                <a:solidFill>
                  <a:srgbClr val="FF0000"/>
                </a:solidFill>
                <a:latin typeface="Lato"/>
                <a:ea typeface="Lato"/>
                <a:cs typeface="Lato"/>
                <a:sym typeface="Lato"/>
              </a:rPr>
              <a:t>(High)</a:t>
            </a:r>
            <a:endParaRPr sz="1100">
              <a:solidFill>
                <a:srgbClr val="FF0000"/>
              </a:solidFill>
              <a:latin typeface="Lato"/>
              <a:ea typeface="Lato"/>
              <a:cs typeface="Lato"/>
              <a:sym typeface="Lato"/>
            </a:endParaRPr>
          </a:p>
          <a:p>
            <a:pPr marL="457200" lvl="0" indent="-298450" algn="l" rtl="0">
              <a:spcBef>
                <a:spcPts val="0"/>
              </a:spcBef>
              <a:spcAft>
                <a:spcPts val="0"/>
              </a:spcAft>
              <a:buSzPts val="1100"/>
              <a:buFont typeface="Lato"/>
              <a:buChar char="●"/>
            </a:pPr>
            <a:r>
              <a:rPr lang="en" sz="1100">
                <a:latin typeface="Lato"/>
                <a:ea typeface="Lato"/>
                <a:cs typeface="Lato"/>
                <a:sym typeface="Lato"/>
              </a:rPr>
              <a:t>Telecommunication Services</a:t>
            </a:r>
            <a:endParaRPr sz="1100">
              <a:latin typeface="Lato"/>
              <a:ea typeface="Lato"/>
              <a:cs typeface="Lato"/>
              <a:sym typeface="Lato"/>
            </a:endParaRPr>
          </a:p>
          <a:p>
            <a:pPr marL="457200" lvl="0" indent="-298450" algn="l" rtl="0">
              <a:spcBef>
                <a:spcPts val="0"/>
              </a:spcBef>
              <a:spcAft>
                <a:spcPts val="0"/>
              </a:spcAft>
              <a:buSzPts val="1100"/>
              <a:buFont typeface="Lato"/>
              <a:buChar char="●"/>
            </a:pPr>
            <a:r>
              <a:rPr lang="en" sz="1100">
                <a:latin typeface="Lato"/>
                <a:ea typeface="Lato"/>
                <a:cs typeface="Lato"/>
                <a:sym typeface="Lato"/>
              </a:rPr>
              <a:t>Healthcare </a:t>
            </a:r>
            <a:r>
              <a:rPr lang="en" sz="1100">
                <a:solidFill>
                  <a:srgbClr val="38761D"/>
                </a:solidFill>
                <a:latin typeface="Lato"/>
                <a:ea typeface="Lato"/>
                <a:cs typeface="Lato"/>
                <a:sym typeface="Lato"/>
              </a:rPr>
              <a:t>(Low)</a:t>
            </a:r>
            <a:endParaRPr>
              <a:solidFill>
                <a:srgbClr val="38761D"/>
              </a:solidFill>
              <a:latin typeface="Lato"/>
              <a:ea typeface="Lato"/>
              <a:cs typeface="Lato"/>
              <a:sym typeface="Lato"/>
            </a:endParaRPr>
          </a:p>
        </p:txBody>
      </p:sp>
      <p:sp>
        <p:nvSpPr>
          <p:cNvPr id="261" name="Google Shape;261;p2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35200"/>
    </mc:Choice>
    <mc:Fallback xmlns="">
      <p:transition spd="slow" advTm="352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6"/>
          <p:cNvSpPr txBox="1">
            <a:spLocks noGrp="1"/>
          </p:cNvSpPr>
          <p:nvPr>
            <p:ph type="title"/>
          </p:nvPr>
        </p:nvSpPr>
        <p:spPr>
          <a:xfrm>
            <a:off x="727650" y="5267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Long Short - Term Memory (LSTM)?</a:t>
            </a:r>
            <a:endParaRPr/>
          </a:p>
        </p:txBody>
      </p:sp>
      <p:sp>
        <p:nvSpPr>
          <p:cNvPr id="267" name="Google Shape;267;p26"/>
          <p:cNvSpPr txBox="1">
            <a:spLocks noGrp="1"/>
          </p:cNvSpPr>
          <p:nvPr>
            <p:ph type="body" idx="1"/>
          </p:nvPr>
        </p:nvSpPr>
        <p:spPr>
          <a:xfrm>
            <a:off x="727650" y="1470300"/>
            <a:ext cx="7688700" cy="22029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Char char="●"/>
            </a:pPr>
            <a:r>
              <a:rPr lang="en"/>
              <a:t>One of the shortcomings of using Regression models like Linear Regression and Support Vector Regression is that there is a high possibility of overfitting</a:t>
            </a:r>
            <a:endParaRPr/>
          </a:p>
          <a:p>
            <a:pPr marL="457200" lvl="0" indent="-311150" algn="just" rtl="0">
              <a:spcBef>
                <a:spcPts val="1000"/>
              </a:spcBef>
              <a:spcAft>
                <a:spcPts val="0"/>
              </a:spcAft>
              <a:buSzPts val="1300"/>
              <a:buChar char="●"/>
            </a:pPr>
            <a:r>
              <a:rPr lang="en">
                <a:solidFill>
                  <a:srgbClr val="595858"/>
                </a:solidFill>
                <a:highlight>
                  <a:srgbClr val="FFFFFF"/>
                </a:highlight>
              </a:rPr>
              <a:t>LSTMs have an edge over conventional feed-forward neural networks and RNN because of their property of selectively remembering patterns for long durations of time</a:t>
            </a:r>
            <a:endParaRPr>
              <a:solidFill>
                <a:srgbClr val="595858"/>
              </a:solidFill>
              <a:highlight>
                <a:srgbClr val="FFFFFF"/>
              </a:highlight>
            </a:endParaRPr>
          </a:p>
          <a:p>
            <a:pPr marL="0" lvl="0" indent="0" algn="just" rtl="0">
              <a:spcBef>
                <a:spcPts val="1600"/>
              </a:spcBef>
              <a:spcAft>
                <a:spcPts val="0"/>
              </a:spcAft>
              <a:buNone/>
            </a:pPr>
            <a:endParaRPr sz="1150">
              <a:solidFill>
                <a:srgbClr val="595858"/>
              </a:solidFill>
              <a:highlight>
                <a:srgbClr val="FFFFFF"/>
              </a:highlight>
              <a:latin typeface="Roboto"/>
              <a:ea typeface="Roboto"/>
              <a:cs typeface="Roboto"/>
              <a:sym typeface="Roboto"/>
            </a:endParaRPr>
          </a:p>
          <a:p>
            <a:pPr marL="0" lvl="0" indent="0" algn="just" rtl="0">
              <a:spcBef>
                <a:spcPts val="1600"/>
              </a:spcBef>
              <a:spcAft>
                <a:spcPts val="1600"/>
              </a:spcAft>
              <a:buNone/>
            </a:pPr>
            <a:endParaRPr sz="1150">
              <a:solidFill>
                <a:srgbClr val="595858"/>
              </a:solidFill>
              <a:highlight>
                <a:srgbClr val="FFFFFF"/>
              </a:highlight>
              <a:latin typeface="Roboto"/>
              <a:ea typeface="Roboto"/>
              <a:cs typeface="Roboto"/>
              <a:sym typeface="Roboto"/>
            </a:endParaRPr>
          </a:p>
        </p:txBody>
      </p:sp>
      <p:pic>
        <p:nvPicPr>
          <p:cNvPr id="268" name="Google Shape;268;p26"/>
          <p:cNvPicPr preferRelativeResize="0"/>
          <p:nvPr/>
        </p:nvPicPr>
        <p:blipFill>
          <a:blip r:embed="rId3">
            <a:alphaModFix/>
          </a:blip>
          <a:stretch>
            <a:fillRect/>
          </a:stretch>
        </p:blipFill>
        <p:spPr>
          <a:xfrm>
            <a:off x="978725" y="2756669"/>
            <a:ext cx="3517175" cy="1433450"/>
          </a:xfrm>
          <a:prstGeom prst="rect">
            <a:avLst/>
          </a:prstGeom>
          <a:noFill/>
          <a:ln>
            <a:noFill/>
          </a:ln>
        </p:spPr>
      </p:pic>
      <p:pic>
        <p:nvPicPr>
          <p:cNvPr id="269" name="Google Shape;269;p26"/>
          <p:cNvPicPr preferRelativeResize="0"/>
          <p:nvPr/>
        </p:nvPicPr>
        <p:blipFill>
          <a:blip r:embed="rId4">
            <a:alphaModFix/>
          </a:blip>
          <a:stretch>
            <a:fillRect/>
          </a:stretch>
        </p:blipFill>
        <p:spPr>
          <a:xfrm>
            <a:off x="4590201" y="2756669"/>
            <a:ext cx="3731848" cy="1433450"/>
          </a:xfrm>
          <a:prstGeom prst="rect">
            <a:avLst/>
          </a:prstGeom>
          <a:noFill/>
          <a:ln>
            <a:noFill/>
          </a:ln>
        </p:spPr>
      </p:pic>
      <p:sp>
        <p:nvSpPr>
          <p:cNvPr id="270" name="Google Shape;270;p26"/>
          <p:cNvSpPr txBox="1"/>
          <p:nvPr/>
        </p:nvSpPr>
        <p:spPr>
          <a:xfrm>
            <a:off x="2058113" y="4281500"/>
            <a:ext cx="1358400" cy="3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Lato"/>
                <a:ea typeface="Lato"/>
                <a:cs typeface="Lato"/>
                <a:sym typeface="Lato"/>
              </a:rPr>
              <a:t>Architecture of RNN</a:t>
            </a:r>
            <a:endParaRPr sz="1000">
              <a:latin typeface="Lato"/>
              <a:ea typeface="Lato"/>
              <a:cs typeface="Lato"/>
              <a:sym typeface="Lato"/>
            </a:endParaRPr>
          </a:p>
        </p:txBody>
      </p:sp>
      <p:sp>
        <p:nvSpPr>
          <p:cNvPr id="271" name="Google Shape;271;p26"/>
          <p:cNvSpPr txBox="1"/>
          <p:nvPr/>
        </p:nvSpPr>
        <p:spPr>
          <a:xfrm>
            <a:off x="5805375" y="4281500"/>
            <a:ext cx="1421400" cy="3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Lato"/>
                <a:ea typeface="Lato"/>
                <a:cs typeface="Lato"/>
                <a:sym typeface="Lato"/>
              </a:rPr>
              <a:t>Architecture of LSTM</a:t>
            </a:r>
            <a:endParaRPr sz="1000">
              <a:latin typeface="Lato"/>
              <a:ea typeface="Lato"/>
              <a:cs typeface="Lato"/>
              <a:sym typeface="Lato"/>
            </a:endParaRPr>
          </a:p>
        </p:txBody>
      </p:sp>
      <p:sp>
        <p:nvSpPr>
          <p:cNvPr id="272" name="Google Shape;272;p2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57810"/>
    </mc:Choice>
    <mc:Fallback xmlns="">
      <p:transition spd="slow" advTm="5781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7"/>
          <p:cNvSpPr txBox="1">
            <a:spLocks noGrp="1"/>
          </p:cNvSpPr>
          <p:nvPr>
            <p:ph type="title"/>
          </p:nvPr>
        </p:nvSpPr>
        <p:spPr>
          <a:xfrm>
            <a:off x="727650" y="5637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Implementing LSTM</a:t>
            </a:r>
            <a:endParaRPr/>
          </a:p>
        </p:txBody>
      </p:sp>
      <p:sp>
        <p:nvSpPr>
          <p:cNvPr id="278" name="Google Shape;278;p27"/>
          <p:cNvSpPr txBox="1">
            <a:spLocks noGrp="1"/>
          </p:cNvSpPr>
          <p:nvPr>
            <p:ph type="body" idx="1"/>
          </p:nvPr>
        </p:nvSpPr>
        <p:spPr>
          <a:xfrm>
            <a:off x="727650" y="1441200"/>
            <a:ext cx="7688700" cy="34137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Char char="●"/>
            </a:pPr>
            <a:r>
              <a:rPr lang="en">
                <a:solidFill>
                  <a:srgbClr val="595858"/>
                </a:solidFill>
                <a:highlight>
                  <a:srgbClr val="FFFFFF"/>
                </a:highlight>
              </a:rPr>
              <a:t>LSTM Model:</a:t>
            </a:r>
            <a:endParaRPr>
              <a:solidFill>
                <a:srgbClr val="595858"/>
              </a:solidFill>
              <a:highlight>
                <a:srgbClr val="FFFFFF"/>
              </a:highlight>
            </a:endParaRPr>
          </a:p>
          <a:p>
            <a:pPr marL="914400" lvl="1" indent="-304800" algn="just" rtl="0">
              <a:spcBef>
                <a:spcPts val="1600"/>
              </a:spcBef>
              <a:spcAft>
                <a:spcPts val="0"/>
              </a:spcAft>
              <a:buSzPts val="1200"/>
              <a:buChar char="○"/>
            </a:pPr>
            <a:r>
              <a:rPr lang="en" sz="1200">
                <a:solidFill>
                  <a:srgbClr val="595858"/>
                </a:solidFill>
                <a:highlight>
                  <a:srgbClr val="FFFFFF"/>
                </a:highlight>
              </a:rPr>
              <a:t>A sequential model which is a linear stack of 4 LSTM layers and 1 Dense layer is used</a:t>
            </a:r>
            <a:endParaRPr sz="1200">
              <a:solidFill>
                <a:srgbClr val="595858"/>
              </a:solidFill>
              <a:highlight>
                <a:srgbClr val="FFFFFF"/>
              </a:highlight>
            </a:endParaRPr>
          </a:p>
          <a:p>
            <a:pPr marL="914400" lvl="1" indent="-304800" algn="just" rtl="0">
              <a:spcBef>
                <a:spcPts val="1000"/>
              </a:spcBef>
              <a:spcAft>
                <a:spcPts val="0"/>
              </a:spcAft>
              <a:buClr>
                <a:srgbClr val="595858"/>
              </a:buClr>
              <a:buSzPts val="1200"/>
              <a:buChar char="○"/>
            </a:pPr>
            <a:r>
              <a:rPr lang="en" sz="1200">
                <a:solidFill>
                  <a:srgbClr val="595858"/>
                </a:solidFill>
                <a:highlight>
                  <a:srgbClr val="FFFFFF"/>
                </a:highlight>
              </a:rPr>
              <a:t>The first layer is an LSTM layer with 60 memory units and it returns sequences to ensure that the next LSTM layer receives sequences and not just randomly scattered data</a:t>
            </a:r>
            <a:endParaRPr sz="1200">
              <a:solidFill>
                <a:srgbClr val="595858"/>
              </a:solidFill>
              <a:highlight>
                <a:srgbClr val="FFFFFF"/>
              </a:highlight>
            </a:endParaRPr>
          </a:p>
          <a:p>
            <a:pPr marL="914400" lvl="1" indent="-304800" algn="just" rtl="0">
              <a:spcBef>
                <a:spcPts val="1000"/>
              </a:spcBef>
              <a:spcAft>
                <a:spcPts val="0"/>
              </a:spcAft>
              <a:buClr>
                <a:srgbClr val="595858"/>
              </a:buClr>
              <a:buSzPts val="1200"/>
              <a:buChar char="○"/>
            </a:pPr>
            <a:r>
              <a:rPr lang="en" sz="1200">
                <a:solidFill>
                  <a:srgbClr val="595858"/>
                </a:solidFill>
                <a:highlight>
                  <a:srgbClr val="FFFFFF"/>
                </a:highlight>
              </a:rPr>
              <a:t>A dropout layer is applied after each LSTM layer to avoid overfitting of the model</a:t>
            </a:r>
            <a:endParaRPr sz="1200">
              <a:solidFill>
                <a:srgbClr val="595858"/>
              </a:solidFill>
              <a:highlight>
                <a:srgbClr val="FFFFFF"/>
              </a:highlight>
            </a:endParaRPr>
          </a:p>
          <a:p>
            <a:pPr marL="914400" lvl="1" indent="-304800" algn="just" rtl="0">
              <a:spcBef>
                <a:spcPts val="1000"/>
              </a:spcBef>
              <a:spcAft>
                <a:spcPts val="0"/>
              </a:spcAft>
              <a:buClr>
                <a:srgbClr val="595858"/>
              </a:buClr>
              <a:buSzPts val="1200"/>
              <a:buChar char="○"/>
            </a:pPr>
            <a:r>
              <a:rPr lang="en" sz="1200">
                <a:solidFill>
                  <a:srgbClr val="595858"/>
                </a:solidFill>
                <a:highlight>
                  <a:srgbClr val="FFFFFF"/>
                </a:highlight>
              </a:rPr>
              <a:t>Finally, we have the Dense layer as a fully connected  layer with a ‘</a:t>
            </a:r>
            <a:r>
              <a:rPr lang="en" sz="1200" i="1">
                <a:solidFill>
                  <a:srgbClr val="595858"/>
                </a:solidFill>
                <a:highlight>
                  <a:srgbClr val="FFFFFF"/>
                </a:highlight>
              </a:rPr>
              <a:t>linear’ </a:t>
            </a:r>
            <a:r>
              <a:rPr lang="en" sz="1200">
                <a:solidFill>
                  <a:srgbClr val="595858"/>
                </a:solidFill>
                <a:highlight>
                  <a:srgbClr val="FFFFFF"/>
                </a:highlight>
              </a:rPr>
              <a:t>activation</a:t>
            </a:r>
            <a:endParaRPr sz="1200">
              <a:solidFill>
                <a:srgbClr val="595858"/>
              </a:solidFill>
              <a:highlight>
                <a:srgbClr val="FFFFFF"/>
              </a:highlight>
            </a:endParaRPr>
          </a:p>
          <a:p>
            <a:pPr marL="457200" lvl="0" indent="-311150" algn="just" rtl="0">
              <a:spcBef>
                <a:spcPts val="1000"/>
              </a:spcBef>
              <a:spcAft>
                <a:spcPts val="0"/>
              </a:spcAft>
              <a:buClr>
                <a:srgbClr val="595858"/>
              </a:buClr>
              <a:buSzPts val="1300"/>
              <a:buChar char="●"/>
            </a:pPr>
            <a:r>
              <a:rPr lang="en">
                <a:solidFill>
                  <a:srgbClr val="595858"/>
                </a:solidFill>
                <a:highlight>
                  <a:srgbClr val="FFFFFF"/>
                </a:highlight>
              </a:rPr>
              <a:t>While compiling the model the Optimizer used is </a:t>
            </a:r>
            <a:r>
              <a:rPr lang="en" b="1">
                <a:solidFill>
                  <a:srgbClr val="595858"/>
                </a:solidFill>
                <a:highlight>
                  <a:srgbClr val="FFFFFF"/>
                </a:highlight>
              </a:rPr>
              <a:t>‘Adam’ </a:t>
            </a:r>
            <a:r>
              <a:rPr lang="en">
                <a:solidFill>
                  <a:srgbClr val="595858"/>
                </a:solidFill>
                <a:highlight>
                  <a:srgbClr val="FFFFFF"/>
                </a:highlight>
              </a:rPr>
              <a:t>and  the loss function used is </a:t>
            </a:r>
            <a:r>
              <a:rPr lang="en" b="1">
                <a:solidFill>
                  <a:srgbClr val="595858"/>
                </a:solidFill>
                <a:highlight>
                  <a:srgbClr val="FFFFFF"/>
                </a:highlight>
              </a:rPr>
              <a:t>‘mean_squared_error’</a:t>
            </a:r>
            <a:endParaRPr b="1">
              <a:solidFill>
                <a:srgbClr val="595858"/>
              </a:solidFill>
              <a:highlight>
                <a:srgbClr val="FFFFFF"/>
              </a:highlight>
            </a:endParaRPr>
          </a:p>
          <a:p>
            <a:pPr marL="457200" lvl="0" indent="-311150" algn="just" rtl="0">
              <a:spcBef>
                <a:spcPts val="1600"/>
              </a:spcBef>
              <a:spcAft>
                <a:spcPts val="1600"/>
              </a:spcAft>
              <a:buClr>
                <a:srgbClr val="595858"/>
              </a:buClr>
              <a:buSzPts val="1300"/>
              <a:buChar char="●"/>
            </a:pPr>
            <a:r>
              <a:rPr lang="en">
                <a:solidFill>
                  <a:srgbClr val="595858"/>
                </a:solidFill>
                <a:highlight>
                  <a:srgbClr val="FFFFFF"/>
                </a:highlight>
              </a:rPr>
              <a:t>We have iterated this model for 50 epochs</a:t>
            </a:r>
            <a:endParaRPr>
              <a:solidFill>
                <a:srgbClr val="595858"/>
              </a:solidFill>
              <a:highlight>
                <a:srgbClr val="FFFFFF"/>
              </a:highlight>
            </a:endParaRPr>
          </a:p>
        </p:txBody>
      </p:sp>
      <p:sp>
        <p:nvSpPr>
          <p:cNvPr id="279" name="Google Shape;279;p2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40605"/>
    </mc:Choice>
    <mc:Fallback xmlns="">
      <p:transition spd="slow" advTm="4060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8"/>
          <p:cNvSpPr txBox="1">
            <a:spLocks noGrp="1"/>
          </p:cNvSpPr>
          <p:nvPr>
            <p:ph type="title"/>
          </p:nvPr>
        </p:nvSpPr>
        <p:spPr>
          <a:xfrm>
            <a:off x="727650" y="57117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using LSTM</a:t>
            </a:r>
            <a:endParaRPr/>
          </a:p>
        </p:txBody>
      </p:sp>
      <p:graphicFrame>
        <p:nvGraphicFramePr>
          <p:cNvPr id="285" name="Google Shape;285;p28"/>
          <p:cNvGraphicFramePr/>
          <p:nvPr/>
        </p:nvGraphicFramePr>
        <p:xfrm>
          <a:off x="727650" y="1364100"/>
          <a:ext cx="7688700" cy="3639550"/>
        </p:xfrm>
        <a:graphic>
          <a:graphicData uri="http://schemas.openxmlformats.org/drawingml/2006/table">
            <a:tbl>
              <a:tblPr>
                <a:noFill/>
                <a:tableStyleId>{AA693F08-4BD5-4C79-B9C6-948B403AD71D}</a:tableStyleId>
              </a:tblPr>
              <a:tblGrid>
                <a:gridCol w="3844350">
                  <a:extLst>
                    <a:ext uri="{9D8B030D-6E8A-4147-A177-3AD203B41FA5}">
                      <a16:colId xmlns:a16="http://schemas.microsoft.com/office/drawing/2014/main" val="20000"/>
                    </a:ext>
                  </a:extLst>
                </a:gridCol>
                <a:gridCol w="3844350">
                  <a:extLst>
                    <a:ext uri="{9D8B030D-6E8A-4147-A177-3AD203B41FA5}">
                      <a16:colId xmlns:a16="http://schemas.microsoft.com/office/drawing/2014/main" val="20001"/>
                    </a:ext>
                  </a:extLst>
                </a:gridCol>
              </a:tblGrid>
              <a:tr h="1819775">
                <a:tc>
                  <a:txBody>
                    <a:bodyPr/>
                    <a:lstStyle/>
                    <a:p>
                      <a:pPr marL="228600" lvl="0" indent="-234950" algn="just" rtl="0">
                        <a:spcBef>
                          <a:spcPts val="0"/>
                        </a:spcBef>
                        <a:spcAft>
                          <a:spcPts val="0"/>
                        </a:spcAft>
                        <a:buSzPts val="1000"/>
                        <a:buFont typeface="Lato"/>
                        <a:buChar char="●"/>
                      </a:pPr>
                      <a:r>
                        <a:rPr lang="en" sz="1000">
                          <a:latin typeface="Lato"/>
                          <a:ea typeface="Lato"/>
                          <a:cs typeface="Lato"/>
                          <a:sym typeface="Lato"/>
                        </a:rPr>
                        <a:t>Metric used is Loss:</a:t>
                      </a:r>
                      <a:endParaRPr sz="1000">
                        <a:latin typeface="Lato"/>
                        <a:ea typeface="Lato"/>
                        <a:cs typeface="Lato"/>
                        <a:sym typeface="Lato"/>
                      </a:endParaRPr>
                    </a:p>
                    <a:p>
                      <a:pPr marL="457200" lvl="0" indent="0" algn="just" rtl="0">
                        <a:spcBef>
                          <a:spcPts val="0"/>
                        </a:spcBef>
                        <a:spcAft>
                          <a:spcPts val="0"/>
                        </a:spcAft>
                        <a:buNone/>
                      </a:pPr>
                      <a:endParaRPr sz="1000">
                        <a:latin typeface="Lato"/>
                        <a:ea typeface="Lato"/>
                        <a:cs typeface="Lato"/>
                        <a:sym typeface="Lato"/>
                      </a:endParaRPr>
                    </a:p>
                    <a:p>
                      <a:pPr marL="457200" lvl="0" indent="0" algn="just" rtl="0">
                        <a:spcBef>
                          <a:spcPts val="0"/>
                        </a:spcBef>
                        <a:spcAft>
                          <a:spcPts val="0"/>
                        </a:spcAft>
                        <a:buNone/>
                      </a:pPr>
                      <a:endParaRPr sz="1000">
                        <a:latin typeface="Lato"/>
                        <a:ea typeface="Lato"/>
                        <a:cs typeface="Lato"/>
                        <a:sym typeface="Lato"/>
                      </a:endParaRPr>
                    </a:p>
                    <a:p>
                      <a:pPr marL="457200" lvl="0" indent="0" algn="just" rtl="0">
                        <a:spcBef>
                          <a:spcPts val="0"/>
                        </a:spcBef>
                        <a:spcAft>
                          <a:spcPts val="0"/>
                        </a:spcAft>
                        <a:buNone/>
                      </a:pPr>
                      <a:endParaRPr sz="1000">
                        <a:latin typeface="Lato"/>
                        <a:ea typeface="Lato"/>
                        <a:cs typeface="Lato"/>
                        <a:sym typeface="Lato"/>
                      </a:endParaRPr>
                    </a:p>
                    <a:p>
                      <a:pPr marL="457200" lvl="0" indent="0" algn="just" rtl="0">
                        <a:spcBef>
                          <a:spcPts val="0"/>
                        </a:spcBef>
                        <a:spcAft>
                          <a:spcPts val="0"/>
                        </a:spcAft>
                        <a:buNone/>
                      </a:pPr>
                      <a:endParaRPr sz="1000">
                        <a:latin typeface="Lato"/>
                        <a:ea typeface="Lato"/>
                        <a:cs typeface="Lato"/>
                        <a:sym typeface="Lato"/>
                      </a:endParaRPr>
                    </a:p>
                    <a:p>
                      <a:pPr marL="457200" lvl="0" indent="0" algn="just" rtl="0">
                        <a:spcBef>
                          <a:spcPts val="0"/>
                        </a:spcBef>
                        <a:spcAft>
                          <a:spcPts val="0"/>
                        </a:spcAft>
                        <a:buNone/>
                      </a:pPr>
                      <a:endParaRPr sz="1000">
                        <a:latin typeface="Lato"/>
                        <a:ea typeface="Lato"/>
                        <a:cs typeface="Lato"/>
                        <a:sym typeface="Lato"/>
                      </a:endParaRPr>
                    </a:p>
                    <a:p>
                      <a:pPr marL="228600" lvl="0" indent="-234950" algn="just" rtl="0">
                        <a:spcBef>
                          <a:spcPts val="0"/>
                        </a:spcBef>
                        <a:spcAft>
                          <a:spcPts val="0"/>
                        </a:spcAft>
                        <a:buSzPts val="1000"/>
                        <a:buFont typeface="Lato"/>
                        <a:buChar char="●"/>
                      </a:pPr>
                      <a:r>
                        <a:rPr lang="en" sz="1000">
                          <a:latin typeface="Lato"/>
                          <a:ea typeface="Lato"/>
                          <a:cs typeface="Lato"/>
                          <a:sym typeface="Lato"/>
                        </a:rPr>
                        <a:t>There is no overfitting as seen in case of Linear Regression and SVR</a:t>
                      </a:r>
                      <a:endParaRPr sz="1000">
                        <a:latin typeface="Lato"/>
                        <a:ea typeface="Lato"/>
                        <a:cs typeface="Lato"/>
                        <a:sym typeface="Lato"/>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0"/>
                  </a:ext>
                </a:extLst>
              </a:tr>
              <a:tr h="1819775">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1"/>
                  </a:ext>
                </a:extLst>
              </a:tr>
            </a:tbl>
          </a:graphicData>
        </a:graphic>
      </p:graphicFrame>
      <p:pic>
        <p:nvPicPr>
          <p:cNvPr id="286" name="Google Shape;286;p28"/>
          <p:cNvPicPr preferRelativeResize="0"/>
          <p:nvPr/>
        </p:nvPicPr>
        <p:blipFill>
          <a:blip r:embed="rId3">
            <a:alphaModFix/>
          </a:blip>
          <a:stretch>
            <a:fillRect/>
          </a:stretch>
        </p:blipFill>
        <p:spPr>
          <a:xfrm>
            <a:off x="4572000" y="1364100"/>
            <a:ext cx="3844351" cy="266375"/>
          </a:xfrm>
          <a:prstGeom prst="rect">
            <a:avLst/>
          </a:prstGeom>
          <a:noFill/>
          <a:ln>
            <a:noFill/>
          </a:ln>
        </p:spPr>
      </p:pic>
      <p:pic>
        <p:nvPicPr>
          <p:cNvPr id="287" name="Google Shape;287;p28"/>
          <p:cNvPicPr preferRelativeResize="0"/>
          <p:nvPr/>
        </p:nvPicPr>
        <p:blipFill>
          <a:blip r:embed="rId4">
            <a:alphaModFix/>
          </a:blip>
          <a:stretch>
            <a:fillRect/>
          </a:stretch>
        </p:blipFill>
        <p:spPr>
          <a:xfrm>
            <a:off x="4572000" y="1630475"/>
            <a:ext cx="3844350" cy="1553400"/>
          </a:xfrm>
          <a:prstGeom prst="rect">
            <a:avLst/>
          </a:prstGeom>
          <a:noFill/>
          <a:ln>
            <a:noFill/>
          </a:ln>
        </p:spPr>
      </p:pic>
      <p:pic>
        <p:nvPicPr>
          <p:cNvPr id="288" name="Google Shape;288;p28"/>
          <p:cNvPicPr preferRelativeResize="0"/>
          <p:nvPr/>
        </p:nvPicPr>
        <p:blipFill>
          <a:blip r:embed="rId5">
            <a:alphaModFix/>
          </a:blip>
          <a:stretch>
            <a:fillRect/>
          </a:stretch>
        </p:blipFill>
        <p:spPr>
          <a:xfrm>
            <a:off x="727650" y="3183875"/>
            <a:ext cx="3844350" cy="1819775"/>
          </a:xfrm>
          <a:prstGeom prst="rect">
            <a:avLst/>
          </a:prstGeom>
          <a:noFill/>
          <a:ln>
            <a:noFill/>
          </a:ln>
        </p:spPr>
      </p:pic>
      <p:pic>
        <p:nvPicPr>
          <p:cNvPr id="289" name="Google Shape;289;p28"/>
          <p:cNvPicPr preferRelativeResize="0"/>
          <p:nvPr/>
        </p:nvPicPr>
        <p:blipFill>
          <a:blip r:embed="rId6">
            <a:alphaModFix/>
          </a:blip>
          <a:stretch>
            <a:fillRect/>
          </a:stretch>
        </p:blipFill>
        <p:spPr>
          <a:xfrm>
            <a:off x="4572000" y="3183875"/>
            <a:ext cx="3844350" cy="1819775"/>
          </a:xfrm>
          <a:prstGeom prst="rect">
            <a:avLst/>
          </a:prstGeom>
          <a:noFill/>
          <a:ln>
            <a:noFill/>
          </a:ln>
        </p:spPr>
      </p:pic>
      <p:sp>
        <p:nvSpPr>
          <p:cNvPr id="290" name="Google Shape;290;p2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pic>
        <p:nvPicPr>
          <p:cNvPr id="291" name="Google Shape;291;p28"/>
          <p:cNvPicPr preferRelativeResize="0"/>
          <p:nvPr/>
        </p:nvPicPr>
        <p:blipFill>
          <a:blip r:embed="rId7">
            <a:alphaModFix/>
          </a:blip>
          <a:stretch>
            <a:fillRect/>
          </a:stretch>
        </p:blipFill>
        <p:spPr>
          <a:xfrm>
            <a:off x="1061823" y="1630473"/>
            <a:ext cx="2652800" cy="599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47909"/>
    </mc:Choice>
    <mc:Fallback xmlns="">
      <p:transition spd="slow" advTm="47909"/>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9"/>
          <p:cNvSpPr txBox="1">
            <a:spLocks noGrp="1"/>
          </p:cNvSpPr>
          <p:nvPr>
            <p:ph type="title"/>
          </p:nvPr>
        </p:nvSpPr>
        <p:spPr>
          <a:xfrm>
            <a:off x="311700" y="486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Conclusion</a:t>
            </a:r>
            <a:endParaRPr sz="3000">
              <a:latin typeface="Lora"/>
              <a:ea typeface="Lora"/>
              <a:cs typeface="Lora"/>
              <a:sym typeface="Lora"/>
            </a:endParaRPr>
          </a:p>
        </p:txBody>
      </p:sp>
      <p:sp>
        <p:nvSpPr>
          <p:cNvPr id="297" name="Google Shape;297;p29"/>
          <p:cNvSpPr txBox="1">
            <a:spLocks noGrp="1"/>
          </p:cNvSpPr>
          <p:nvPr>
            <p:ph type="body" idx="1"/>
          </p:nvPr>
        </p:nvSpPr>
        <p:spPr>
          <a:xfrm>
            <a:off x="311700" y="1405975"/>
            <a:ext cx="8520600" cy="3162900"/>
          </a:xfrm>
          <a:prstGeom prst="rect">
            <a:avLst/>
          </a:prstGeom>
        </p:spPr>
        <p:txBody>
          <a:bodyPr spcFirstLastPara="1" wrap="square" lIns="91425" tIns="91425" rIns="91425" bIns="91425" anchor="t" anchorCtr="0">
            <a:noAutofit/>
          </a:bodyPr>
          <a:lstStyle/>
          <a:p>
            <a:pPr marL="457200" lvl="0" indent="-311150" algn="l" rtl="0">
              <a:spcBef>
                <a:spcPts val="1000"/>
              </a:spcBef>
              <a:spcAft>
                <a:spcPts val="0"/>
              </a:spcAft>
              <a:buSzPts val="1300"/>
              <a:buChar char="●"/>
            </a:pPr>
            <a:r>
              <a:rPr lang="en" dirty="0"/>
              <a:t>COVID-19 crisis is </a:t>
            </a:r>
            <a:r>
              <a:rPr lang="en" b="1" u="sng" dirty="0"/>
              <a:t>stable</a:t>
            </a:r>
            <a:r>
              <a:rPr lang="en" dirty="0"/>
              <a:t> than before and results are more reliable because of curve dipping/flattening</a:t>
            </a:r>
            <a:endParaRPr dirty="0"/>
          </a:p>
          <a:p>
            <a:pPr marL="457200" lvl="0" indent="-311150" algn="l" rtl="0">
              <a:spcBef>
                <a:spcPts val="1600"/>
              </a:spcBef>
              <a:spcAft>
                <a:spcPts val="0"/>
              </a:spcAft>
              <a:buSzPts val="1300"/>
              <a:buChar char="●"/>
            </a:pPr>
            <a:r>
              <a:rPr lang="en" dirty="0"/>
              <a:t>Our findings tell us that </a:t>
            </a:r>
            <a:r>
              <a:rPr lang="en" b="1" u="sng" dirty="0"/>
              <a:t>Linear Regression</a:t>
            </a:r>
            <a:r>
              <a:rPr lang="en" dirty="0"/>
              <a:t> and </a:t>
            </a:r>
            <a:r>
              <a:rPr lang="en" b="1" u="sng" dirty="0"/>
              <a:t>Support Vector Regressors</a:t>
            </a:r>
            <a:r>
              <a:rPr lang="en" dirty="0"/>
              <a:t> give accurate results at the cost of </a:t>
            </a:r>
            <a:r>
              <a:rPr lang="en" b="1" u="sng" dirty="0"/>
              <a:t>overfitting the data heavily</a:t>
            </a:r>
            <a:endParaRPr b="1" u="sng" dirty="0"/>
          </a:p>
          <a:p>
            <a:pPr marL="457200" lvl="0" indent="-311150" algn="l" rtl="0">
              <a:spcBef>
                <a:spcPts val="1000"/>
              </a:spcBef>
              <a:spcAft>
                <a:spcPts val="0"/>
              </a:spcAft>
              <a:buSzPts val="1300"/>
              <a:buChar char="●"/>
            </a:pPr>
            <a:r>
              <a:rPr lang="en" dirty="0"/>
              <a:t>Linear Regression doesn’t give reliable results with fewer features</a:t>
            </a:r>
            <a:endParaRPr dirty="0"/>
          </a:p>
          <a:p>
            <a:pPr marL="457200" lvl="0" indent="-311150" algn="l" rtl="0">
              <a:spcBef>
                <a:spcPts val="1000"/>
              </a:spcBef>
              <a:spcAft>
                <a:spcPts val="0"/>
              </a:spcAft>
              <a:buSzPts val="1300"/>
              <a:buChar char="●"/>
            </a:pPr>
            <a:r>
              <a:rPr lang="en" dirty="0"/>
              <a:t>Support Vector Regression doesn’t support </a:t>
            </a:r>
            <a:r>
              <a:rPr lang="en-US" dirty="0"/>
              <a:t>perform</a:t>
            </a:r>
            <a:r>
              <a:rPr lang="en" dirty="0"/>
              <a:t> against large datasets and noise</a:t>
            </a:r>
            <a:endParaRPr dirty="0"/>
          </a:p>
          <a:p>
            <a:pPr marL="457200" lvl="0" indent="-311150" algn="l" rtl="0">
              <a:spcBef>
                <a:spcPts val="1000"/>
              </a:spcBef>
              <a:spcAft>
                <a:spcPts val="0"/>
              </a:spcAft>
              <a:buSzPts val="1300"/>
              <a:buChar char="●"/>
            </a:pPr>
            <a:r>
              <a:rPr lang="en" dirty="0"/>
              <a:t>Industries like Healthcare and Telecommunication are </a:t>
            </a:r>
            <a:r>
              <a:rPr lang="en" b="1" u="sng" dirty="0"/>
              <a:t>relatively less affected</a:t>
            </a:r>
            <a:r>
              <a:rPr lang="en" dirty="0"/>
              <a:t> by the COVID-19 crisis while Information Technology and Consumer Discretionary are </a:t>
            </a:r>
            <a:r>
              <a:rPr lang="en" b="1" u="sng" dirty="0"/>
              <a:t>relatively highly affected</a:t>
            </a:r>
            <a:r>
              <a:rPr lang="en" dirty="0"/>
              <a:t>.</a:t>
            </a:r>
            <a:endParaRPr dirty="0"/>
          </a:p>
          <a:p>
            <a:pPr marL="457200" lvl="0" indent="-311150" algn="l" rtl="0">
              <a:spcBef>
                <a:spcPts val="1000"/>
              </a:spcBef>
              <a:spcAft>
                <a:spcPts val="0"/>
              </a:spcAft>
              <a:buSzPts val="1300"/>
              <a:buChar char="●"/>
            </a:pPr>
            <a:r>
              <a:rPr lang="en" b="1" u="sng" dirty="0"/>
              <a:t>LSTM proves to be the best algorithm</a:t>
            </a:r>
            <a:r>
              <a:rPr lang="en" dirty="0"/>
              <a:t> for stock market prediction. However, the loss drastically increases with decrease in quantity of data and iterations. The computational power required is also high.</a:t>
            </a:r>
            <a:endParaRPr dirty="0"/>
          </a:p>
          <a:p>
            <a:pPr marL="457200" lvl="0" indent="0" algn="r" rtl="0">
              <a:spcBef>
                <a:spcPts val="1600"/>
              </a:spcBef>
              <a:spcAft>
                <a:spcPts val="0"/>
              </a:spcAft>
              <a:buNone/>
            </a:pPr>
            <a:endParaRPr dirty="0"/>
          </a:p>
        </p:txBody>
      </p:sp>
      <p:sp>
        <p:nvSpPr>
          <p:cNvPr id="298" name="Google Shape;298;p2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86489"/>
    </mc:Choice>
    <mc:Fallback xmlns="">
      <p:transition spd="slow" advTm="86489"/>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0"/>
          <p:cNvSpPr txBox="1">
            <a:spLocks noGrp="1"/>
          </p:cNvSpPr>
          <p:nvPr>
            <p:ph type="title"/>
          </p:nvPr>
        </p:nvSpPr>
        <p:spPr>
          <a:xfrm>
            <a:off x="311700" y="5358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Future Scope</a:t>
            </a:r>
            <a:endParaRPr sz="3000">
              <a:latin typeface="Lora"/>
              <a:ea typeface="Lora"/>
              <a:cs typeface="Lora"/>
              <a:sym typeface="Lora"/>
            </a:endParaRPr>
          </a:p>
        </p:txBody>
      </p:sp>
      <p:sp>
        <p:nvSpPr>
          <p:cNvPr id="304" name="Google Shape;304;p30"/>
          <p:cNvSpPr txBox="1">
            <a:spLocks noGrp="1"/>
          </p:cNvSpPr>
          <p:nvPr>
            <p:ph type="body" idx="1"/>
          </p:nvPr>
        </p:nvSpPr>
        <p:spPr>
          <a:xfrm>
            <a:off x="311700" y="1476625"/>
            <a:ext cx="4260300" cy="30921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Building a dashboard to customize visual reports</a:t>
            </a:r>
            <a:endParaRPr/>
          </a:p>
          <a:p>
            <a:pPr marL="457200" lvl="0" indent="-311150" algn="l" rtl="0">
              <a:spcBef>
                <a:spcPts val="1000"/>
              </a:spcBef>
              <a:spcAft>
                <a:spcPts val="0"/>
              </a:spcAft>
              <a:buSzPts val="1300"/>
              <a:buChar char="●"/>
            </a:pPr>
            <a:r>
              <a:rPr lang="en"/>
              <a:t>Having custom filters like companies, industries, and impact</a:t>
            </a:r>
            <a:endParaRPr/>
          </a:p>
          <a:p>
            <a:pPr marL="457200" lvl="0" indent="-311150" algn="l" rtl="0">
              <a:spcBef>
                <a:spcPts val="1000"/>
              </a:spcBef>
              <a:spcAft>
                <a:spcPts val="0"/>
              </a:spcAft>
              <a:buSzPts val="1300"/>
              <a:buChar char="●"/>
            </a:pPr>
            <a:r>
              <a:rPr lang="en"/>
              <a:t>Migrating the machine on cloud to automate live data collection</a:t>
            </a:r>
            <a:endParaRPr/>
          </a:p>
          <a:p>
            <a:pPr marL="457200" lvl="0" indent="-311150" algn="l" rtl="0">
              <a:spcBef>
                <a:spcPts val="1600"/>
              </a:spcBef>
              <a:spcAft>
                <a:spcPts val="0"/>
              </a:spcAft>
              <a:buSzPts val="1300"/>
              <a:buChar char="●"/>
            </a:pPr>
            <a:r>
              <a:rPr lang="en"/>
              <a:t>Exporting timely reports to the dashboard</a:t>
            </a:r>
            <a:endParaRPr/>
          </a:p>
          <a:p>
            <a:pPr marL="457200" lvl="0" indent="-311150" algn="l" rtl="0">
              <a:spcBef>
                <a:spcPts val="1600"/>
              </a:spcBef>
              <a:spcAft>
                <a:spcPts val="1600"/>
              </a:spcAft>
              <a:buSzPts val="1300"/>
              <a:buChar char="●"/>
            </a:pPr>
            <a:r>
              <a:rPr lang="en"/>
              <a:t>Push notifications about alerts regarding companies to perform well and poor taking into the account of our analysis.</a:t>
            </a:r>
            <a:endParaRPr/>
          </a:p>
        </p:txBody>
      </p:sp>
      <p:pic>
        <p:nvPicPr>
          <p:cNvPr id="305" name="Google Shape;305;p30"/>
          <p:cNvPicPr preferRelativeResize="0"/>
          <p:nvPr/>
        </p:nvPicPr>
        <p:blipFill>
          <a:blip r:embed="rId3">
            <a:alphaModFix/>
          </a:blip>
          <a:stretch>
            <a:fillRect/>
          </a:stretch>
        </p:blipFill>
        <p:spPr>
          <a:xfrm>
            <a:off x="5051651" y="1108575"/>
            <a:ext cx="3434450" cy="3578901"/>
          </a:xfrm>
          <a:prstGeom prst="rect">
            <a:avLst/>
          </a:prstGeom>
          <a:noFill/>
          <a:ln>
            <a:noFill/>
          </a:ln>
        </p:spPr>
      </p:pic>
      <p:sp>
        <p:nvSpPr>
          <p:cNvPr id="306" name="Google Shape;306;p3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52737"/>
    </mc:Choice>
    <mc:Fallback xmlns="">
      <p:transition spd="slow" advTm="52737"/>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1"/>
          <p:cNvSpPr txBox="1">
            <a:spLocks noGrp="1"/>
          </p:cNvSpPr>
          <p:nvPr>
            <p:ph type="title"/>
          </p:nvPr>
        </p:nvSpPr>
        <p:spPr>
          <a:xfrm>
            <a:off x="311700" y="5288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References</a:t>
            </a:r>
            <a:endParaRPr sz="3000">
              <a:latin typeface="Lora"/>
              <a:ea typeface="Lora"/>
              <a:cs typeface="Lora"/>
              <a:sym typeface="Lora"/>
            </a:endParaRPr>
          </a:p>
        </p:txBody>
      </p:sp>
      <p:sp>
        <p:nvSpPr>
          <p:cNvPr id="312" name="Google Shape;312;p31"/>
          <p:cNvSpPr txBox="1">
            <a:spLocks noGrp="1"/>
          </p:cNvSpPr>
          <p:nvPr>
            <p:ph type="body" idx="1"/>
          </p:nvPr>
        </p:nvSpPr>
        <p:spPr>
          <a:xfrm>
            <a:off x="311700" y="1413050"/>
            <a:ext cx="8520600" cy="31557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SzPts val="1200"/>
              <a:buChar char="●"/>
            </a:pPr>
            <a:r>
              <a:rPr lang="en" sz="1100" u="sng">
                <a:solidFill>
                  <a:schemeClr val="hlink"/>
                </a:solidFill>
                <a:latin typeface="Arial"/>
                <a:ea typeface="Arial"/>
                <a:cs typeface="Arial"/>
                <a:sym typeface="Arial"/>
                <a:hlinkClick r:id="rId3"/>
              </a:rPr>
              <a:t>https://data.humdata.org/dataset/novel-coronavirus-2019-ncov-cases</a:t>
            </a:r>
            <a:endParaRPr sz="1200"/>
          </a:p>
          <a:p>
            <a:pPr marL="457200" lvl="0" indent="-304800" algn="l" rtl="0">
              <a:lnSpc>
                <a:spcPct val="150000"/>
              </a:lnSpc>
              <a:spcBef>
                <a:spcPts val="0"/>
              </a:spcBef>
              <a:spcAft>
                <a:spcPts val="0"/>
              </a:spcAft>
              <a:buSzPts val="1200"/>
              <a:buChar char="●"/>
            </a:pPr>
            <a:r>
              <a:rPr lang="en" sz="1100" u="sng">
                <a:solidFill>
                  <a:schemeClr val="hlink"/>
                </a:solidFill>
                <a:latin typeface="Arial"/>
                <a:ea typeface="Arial"/>
                <a:cs typeface="Arial"/>
                <a:sym typeface="Arial"/>
                <a:hlinkClick r:id="rId4"/>
              </a:rPr>
              <a:t>https://datahub.io/core/s-and-p-500-companies</a:t>
            </a:r>
            <a:endParaRPr sz="1200"/>
          </a:p>
          <a:p>
            <a:pPr marL="457200" lvl="0" indent="-304800" algn="l" rtl="0">
              <a:lnSpc>
                <a:spcPct val="150000"/>
              </a:lnSpc>
              <a:spcBef>
                <a:spcPts val="0"/>
              </a:spcBef>
              <a:spcAft>
                <a:spcPts val="0"/>
              </a:spcAft>
              <a:buSzPts val="1200"/>
              <a:buChar char="●"/>
            </a:pPr>
            <a:r>
              <a:rPr lang="en" sz="1200" u="sng">
                <a:solidFill>
                  <a:schemeClr val="hlink"/>
                </a:solidFill>
                <a:hlinkClick r:id="rId5"/>
              </a:rPr>
              <a:t>https://www.who.int/health-topics/coronavirus</a:t>
            </a:r>
            <a:endParaRPr sz="1200"/>
          </a:p>
          <a:p>
            <a:pPr marL="457200" lvl="0" indent="-304800" algn="l" rtl="0">
              <a:lnSpc>
                <a:spcPct val="150000"/>
              </a:lnSpc>
              <a:spcBef>
                <a:spcPts val="0"/>
              </a:spcBef>
              <a:spcAft>
                <a:spcPts val="0"/>
              </a:spcAft>
              <a:buSzPts val="1200"/>
              <a:buChar char="●"/>
            </a:pPr>
            <a:r>
              <a:rPr lang="en" sz="1200" u="sng">
                <a:solidFill>
                  <a:schemeClr val="hlink"/>
                </a:solidFill>
                <a:hlinkClick r:id="rId6"/>
              </a:rPr>
              <a:t>https://blogs.imf.org/2020/04/14/the-great-lockdown-worsteconomic-downturn-since-the-great-depression/</a:t>
            </a:r>
            <a:endParaRPr sz="1200"/>
          </a:p>
          <a:p>
            <a:pPr marL="457200" lvl="0" indent="-304800" algn="l" rtl="0">
              <a:lnSpc>
                <a:spcPct val="150000"/>
              </a:lnSpc>
              <a:spcBef>
                <a:spcPts val="0"/>
              </a:spcBef>
              <a:spcAft>
                <a:spcPts val="0"/>
              </a:spcAft>
              <a:buSzPts val="1200"/>
              <a:buChar char="●"/>
            </a:pPr>
            <a:r>
              <a:rPr lang="en" sz="1200" u="sng">
                <a:solidFill>
                  <a:schemeClr val="hlink"/>
                </a:solidFill>
                <a:hlinkClick r:id="rId7"/>
              </a:rPr>
              <a:t>https://www.marketplace.org/2020/04/17/how-the-markets-are-reacting-to-covid-19/</a:t>
            </a:r>
            <a:endParaRPr sz="1200"/>
          </a:p>
          <a:p>
            <a:pPr marL="457200" lvl="0" indent="-304800" algn="l" rtl="0">
              <a:lnSpc>
                <a:spcPct val="150000"/>
              </a:lnSpc>
              <a:spcBef>
                <a:spcPts val="0"/>
              </a:spcBef>
              <a:spcAft>
                <a:spcPts val="0"/>
              </a:spcAft>
              <a:buSzPts val="1200"/>
              <a:buChar char="●"/>
            </a:pPr>
            <a:r>
              <a:rPr lang="en" sz="1200" u="sng">
                <a:solidFill>
                  <a:schemeClr val="hlink"/>
                </a:solidFill>
                <a:hlinkClick r:id="rId8"/>
              </a:rPr>
              <a:t>https://www.analyticsvidhya.com/blog/2018/10/predicting-stock-price-machine-learningnd-deep-learningtechniques-python/</a:t>
            </a:r>
            <a:endParaRPr sz="1200"/>
          </a:p>
          <a:p>
            <a:pPr marL="457200" lvl="0" indent="0" algn="l" rtl="0">
              <a:spcBef>
                <a:spcPts val="1600"/>
              </a:spcBef>
              <a:spcAft>
                <a:spcPts val="1600"/>
              </a:spcAft>
              <a:buNone/>
            </a:pPr>
            <a:endParaRPr/>
          </a:p>
        </p:txBody>
      </p:sp>
      <p:sp>
        <p:nvSpPr>
          <p:cNvPr id="313" name="Google Shape;313;p3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15374"/>
    </mc:Choice>
    <mc:Fallback xmlns="">
      <p:transition spd="slow" advTm="15374"/>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4"/>
          <p:cNvPicPr preferRelativeResize="0"/>
          <p:nvPr/>
        </p:nvPicPr>
        <p:blipFill>
          <a:blip r:embed="rId3">
            <a:alphaModFix/>
          </a:blip>
          <a:stretch>
            <a:fillRect/>
          </a:stretch>
        </p:blipFill>
        <p:spPr>
          <a:xfrm>
            <a:off x="6222225" y="-296350"/>
            <a:ext cx="3675413" cy="3687726"/>
          </a:xfrm>
          <a:prstGeom prst="rect">
            <a:avLst/>
          </a:prstGeom>
          <a:noFill/>
          <a:ln>
            <a:noFill/>
          </a:ln>
        </p:spPr>
      </p:pic>
      <p:sp>
        <p:nvSpPr>
          <p:cNvPr id="96" name="Google Shape;96;p14"/>
          <p:cNvSpPr txBox="1">
            <a:spLocks noGrp="1"/>
          </p:cNvSpPr>
          <p:nvPr>
            <p:ph type="title"/>
          </p:nvPr>
        </p:nvSpPr>
        <p:spPr>
          <a:xfrm>
            <a:off x="387900" y="5838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Introduction </a:t>
            </a:r>
            <a:r>
              <a:rPr lang="en" sz="3000" b="0">
                <a:latin typeface="Lora"/>
                <a:ea typeface="Lora"/>
                <a:cs typeface="Lora"/>
                <a:sym typeface="Lora"/>
              </a:rPr>
              <a:t>-</a:t>
            </a:r>
            <a:r>
              <a:rPr lang="en" sz="3000">
                <a:latin typeface="Lora"/>
                <a:ea typeface="Lora"/>
                <a:cs typeface="Lora"/>
                <a:sym typeface="Lora"/>
              </a:rPr>
              <a:t> </a:t>
            </a:r>
            <a:r>
              <a:rPr lang="en" sz="3000" b="0" i="1">
                <a:latin typeface="Calibri"/>
                <a:ea typeface="Calibri"/>
                <a:cs typeface="Calibri"/>
                <a:sym typeface="Calibri"/>
              </a:rPr>
              <a:t>COVID-19</a:t>
            </a:r>
            <a:endParaRPr sz="3000" b="0" i="1">
              <a:latin typeface="Calibri"/>
              <a:ea typeface="Calibri"/>
              <a:cs typeface="Calibri"/>
              <a:sym typeface="Calibri"/>
            </a:endParaRPr>
          </a:p>
        </p:txBody>
      </p:sp>
      <p:sp>
        <p:nvSpPr>
          <p:cNvPr id="97" name="Google Shape;97;p14"/>
          <p:cNvSpPr txBox="1">
            <a:spLocks noGrp="1"/>
          </p:cNvSpPr>
          <p:nvPr>
            <p:ph type="body" idx="1"/>
          </p:nvPr>
        </p:nvSpPr>
        <p:spPr>
          <a:xfrm>
            <a:off x="311700" y="1413050"/>
            <a:ext cx="5799900" cy="22044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Char char="●"/>
            </a:pPr>
            <a:r>
              <a:rPr lang="en"/>
              <a:t>COVID-19 is an infectious disease caused by a newly discovered coronavirus. </a:t>
            </a:r>
            <a:endParaRPr/>
          </a:p>
          <a:p>
            <a:pPr marL="457200" lvl="0" indent="-311150" algn="just" rtl="0">
              <a:spcBef>
                <a:spcPts val="0"/>
              </a:spcBef>
              <a:spcAft>
                <a:spcPts val="0"/>
              </a:spcAft>
              <a:buSzPts val="1300"/>
              <a:buChar char="●"/>
            </a:pPr>
            <a:r>
              <a:rPr lang="en"/>
              <a:t>Most people infected with COVID-19 virus will experience mild to moderate respiratory illness and recover without requiring special treatment. Older people, and those with underlying medical problems like cardiovascular disease, diabetes, chronic respiratory disease, and cancer are more likely to develop serious illness. </a:t>
            </a:r>
            <a:endParaRPr/>
          </a:p>
          <a:p>
            <a:pPr marL="457200" lvl="0" indent="-311150" algn="just" rtl="0">
              <a:spcBef>
                <a:spcPts val="0"/>
              </a:spcBef>
              <a:spcAft>
                <a:spcPts val="0"/>
              </a:spcAft>
              <a:buSzPts val="1300"/>
              <a:buChar char="●"/>
            </a:pPr>
            <a:r>
              <a:rPr lang="en"/>
              <a:t>Protect yourself and others from infection by washing your hands or using an alcohol-based rub frequently and not touching your face. </a:t>
            </a:r>
            <a:endParaRPr/>
          </a:p>
        </p:txBody>
      </p:sp>
      <p:sp>
        <p:nvSpPr>
          <p:cNvPr id="98" name="Google Shape;98;p14"/>
          <p:cNvSpPr txBox="1">
            <a:spLocks noGrp="1"/>
          </p:cNvSpPr>
          <p:nvPr>
            <p:ph type="body" idx="1"/>
          </p:nvPr>
        </p:nvSpPr>
        <p:spPr>
          <a:xfrm>
            <a:off x="311700" y="3490275"/>
            <a:ext cx="8520600" cy="10986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Char char="●"/>
            </a:pPr>
            <a:r>
              <a:rPr lang="en"/>
              <a:t>The COVID-19 virus spreads primarily through droplets of saliva or discharge from the nose when an infected person coughs or sneezes. At this time, there are no specific vaccines or treatments for COVID-19. However, there are many ongoing clinical trials evaluating potential treatments</a:t>
            </a:r>
            <a:endParaRPr/>
          </a:p>
        </p:txBody>
      </p:sp>
      <p:sp>
        <p:nvSpPr>
          <p:cNvPr id="99" name="Google Shape;99;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40176"/>
    </mc:Choice>
    <mc:Fallback xmlns="">
      <p:transition spd="slow" advTm="4017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2"/>
          <p:cNvSpPr txBox="1"/>
          <p:nvPr/>
        </p:nvSpPr>
        <p:spPr>
          <a:xfrm>
            <a:off x="681900" y="2311875"/>
            <a:ext cx="7780200" cy="114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5600">
                <a:latin typeface="Lora"/>
                <a:ea typeface="Lora"/>
                <a:cs typeface="Lora"/>
                <a:sym typeface="Lora"/>
              </a:rPr>
              <a:t>Thank you!</a:t>
            </a:r>
            <a:endParaRPr sz="5600">
              <a:latin typeface="Lora"/>
              <a:ea typeface="Lora"/>
              <a:cs typeface="Lora"/>
              <a:sym typeface="Lora"/>
            </a:endParaRPr>
          </a:p>
        </p:txBody>
      </p:sp>
      <p:sp>
        <p:nvSpPr>
          <p:cNvPr id="319" name="Google Shape;319;p3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20</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4482"/>
    </mc:Choice>
    <mc:Fallback xmlns="">
      <p:transition spd="slow" advTm="448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5"/>
          <p:cNvSpPr txBox="1">
            <a:spLocks noGrp="1"/>
          </p:cNvSpPr>
          <p:nvPr>
            <p:ph type="title"/>
          </p:nvPr>
        </p:nvSpPr>
        <p:spPr>
          <a:xfrm>
            <a:off x="387900" y="5838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Introduction </a:t>
            </a:r>
            <a:r>
              <a:rPr lang="en" sz="3000" b="0">
                <a:latin typeface="Lora"/>
                <a:ea typeface="Lora"/>
                <a:cs typeface="Lora"/>
                <a:sym typeface="Lora"/>
              </a:rPr>
              <a:t>-</a:t>
            </a:r>
            <a:r>
              <a:rPr lang="en" sz="3000">
                <a:latin typeface="Lora"/>
                <a:ea typeface="Lora"/>
                <a:cs typeface="Lora"/>
                <a:sym typeface="Lora"/>
              </a:rPr>
              <a:t> </a:t>
            </a:r>
            <a:r>
              <a:rPr lang="en" sz="3000" b="0" i="1">
                <a:latin typeface="Calibri"/>
                <a:ea typeface="Calibri"/>
                <a:cs typeface="Calibri"/>
                <a:sym typeface="Calibri"/>
              </a:rPr>
              <a:t>Financial Crisis</a:t>
            </a:r>
            <a:r>
              <a:rPr lang="en" sz="3000">
                <a:latin typeface="Lora"/>
                <a:ea typeface="Lora"/>
                <a:cs typeface="Lora"/>
                <a:sym typeface="Lora"/>
              </a:rPr>
              <a:t> </a:t>
            </a:r>
            <a:endParaRPr sz="3000">
              <a:latin typeface="Lora"/>
              <a:ea typeface="Lora"/>
              <a:cs typeface="Lora"/>
              <a:sym typeface="Lora"/>
            </a:endParaRPr>
          </a:p>
        </p:txBody>
      </p:sp>
      <p:sp>
        <p:nvSpPr>
          <p:cNvPr id="105" name="Google Shape;105;p15"/>
          <p:cNvSpPr txBox="1">
            <a:spLocks noGrp="1"/>
          </p:cNvSpPr>
          <p:nvPr>
            <p:ph type="body" idx="1"/>
          </p:nvPr>
        </p:nvSpPr>
        <p:spPr>
          <a:xfrm>
            <a:off x="311700" y="1667400"/>
            <a:ext cx="5700900" cy="30522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Char char="●"/>
            </a:pPr>
            <a:r>
              <a:rPr lang="en"/>
              <a:t>As countries implement necessary quarantines and social distancing practices to contain the pandemic, the world has been put in a </a:t>
            </a:r>
            <a:r>
              <a:rPr lang="en" b="1" u="sng"/>
              <a:t>Great Lockdown</a:t>
            </a:r>
            <a:r>
              <a:rPr lang="en"/>
              <a:t>. </a:t>
            </a:r>
            <a:endParaRPr/>
          </a:p>
          <a:p>
            <a:pPr marL="457200" lvl="0" indent="-311150" algn="just" rtl="0">
              <a:spcBef>
                <a:spcPts val="0"/>
              </a:spcBef>
              <a:spcAft>
                <a:spcPts val="0"/>
              </a:spcAft>
              <a:buSzPts val="1300"/>
              <a:buChar char="●"/>
            </a:pPr>
            <a:r>
              <a:rPr lang="en"/>
              <a:t>In addition, many countries now face </a:t>
            </a:r>
            <a:r>
              <a:rPr lang="en" b="1" u="sng"/>
              <a:t>multiple crises</a:t>
            </a:r>
            <a:r>
              <a:rPr lang="en"/>
              <a:t>—a health crisis, a financial crisis, and a collapse in commodity prices, which interact in complex ways. </a:t>
            </a:r>
            <a:endParaRPr/>
          </a:p>
          <a:p>
            <a:pPr marL="457200" lvl="0" indent="-311150" algn="just" rtl="0">
              <a:spcBef>
                <a:spcPts val="0"/>
              </a:spcBef>
              <a:spcAft>
                <a:spcPts val="0"/>
              </a:spcAft>
              <a:buSzPts val="1300"/>
              <a:buChar char="●"/>
            </a:pPr>
            <a:r>
              <a:rPr lang="en"/>
              <a:t>Under the assumption that the pandemic and required containment peaks in the second quarter for most countries in the world, the World Economic Outlook </a:t>
            </a:r>
            <a:r>
              <a:rPr lang="en" b="1" u="sng"/>
              <a:t>project global growth to fall by 3%</a:t>
            </a:r>
            <a:r>
              <a:rPr lang="en"/>
              <a:t>. This is a downgrade of 6.3 percentage points from January 2020, a major revision over a very short period. </a:t>
            </a:r>
            <a:endParaRPr/>
          </a:p>
        </p:txBody>
      </p:sp>
      <p:pic>
        <p:nvPicPr>
          <p:cNvPr id="106" name="Google Shape;106;p15"/>
          <p:cNvPicPr preferRelativeResize="0"/>
          <p:nvPr/>
        </p:nvPicPr>
        <p:blipFill>
          <a:blip r:embed="rId3">
            <a:alphaModFix/>
          </a:blip>
          <a:stretch>
            <a:fillRect/>
          </a:stretch>
        </p:blipFill>
        <p:spPr>
          <a:xfrm>
            <a:off x="6302200" y="1752163"/>
            <a:ext cx="2458775" cy="2458775"/>
          </a:xfrm>
          <a:prstGeom prst="rect">
            <a:avLst/>
          </a:prstGeom>
          <a:noFill/>
          <a:ln>
            <a:noFill/>
          </a:ln>
        </p:spPr>
      </p:pic>
      <p:sp>
        <p:nvSpPr>
          <p:cNvPr id="107" name="Google Shape;107;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45905"/>
    </mc:Choice>
    <mc:Fallback xmlns="">
      <p:transition spd="slow" advTm="45905"/>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6"/>
          <p:cNvSpPr txBox="1">
            <a:spLocks noGrp="1"/>
          </p:cNvSpPr>
          <p:nvPr>
            <p:ph type="title"/>
          </p:nvPr>
        </p:nvSpPr>
        <p:spPr>
          <a:xfrm>
            <a:off x="387900" y="60350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About the Project</a:t>
            </a:r>
            <a:endParaRPr sz="3000">
              <a:latin typeface="Lora"/>
              <a:ea typeface="Lora"/>
              <a:cs typeface="Lora"/>
              <a:sym typeface="Lora"/>
            </a:endParaRPr>
          </a:p>
        </p:txBody>
      </p:sp>
      <p:sp>
        <p:nvSpPr>
          <p:cNvPr id="113" name="Google Shape;113;p16"/>
          <p:cNvSpPr txBox="1">
            <a:spLocks noGrp="1"/>
          </p:cNvSpPr>
          <p:nvPr>
            <p:ph type="body" idx="1"/>
          </p:nvPr>
        </p:nvSpPr>
        <p:spPr>
          <a:xfrm>
            <a:off x="311700" y="1405975"/>
            <a:ext cx="8159400" cy="31629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Char char="●"/>
            </a:pPr>
            <a:r>
              <a:rPr lang="en"/>
              <a:t>Stock market prediction has been existing since long however it has either </a:t>
            </a:r>
            <a:r>
              <a:rPr lang="en" b="1" u="sng"/>
              <a:t>predicted the future value of one specific company or predicted the value of indexes</a:t>
            </a:r>
            <a:r>
              <a:rPr lang="en"/>
              <a:t>. As per our literature survey is concerned particle swarm optimization (PSO) has been widely used to predict the stocks of one specific company. </a:t>
            </a:r>
            <a:endParaRPr/>
          </a:p>
          <a:p>
            <a:pPr marL="457200" lvl="0" indent="-311150" algn="just" rtl="0">
              <a:spcBef>
                <a:spcPts val="1000"/>
              </a:spcBef>
              <a:spcAft>
                <a:spcPts val="0"/>
              </a:spcAft>
              <a:buSzPts val="1300"/>
              <a:buChar char="●"/>
            </a:pPr>
            <a:r>
              <a:rPr lang="en"/>
              <a:t>PSO has been used mainly because of its intuitiveness, ease of implementation and ability to solve nonlinear optimization problem. </a:t>
            </a:r>
            <a:endParaRPr/>
          </a:p>
          <a:p>
            <a:pPr marL="457200" lvl="0" indent="-311150" algn="just" rtl="0">
              <a:spcBef>
                <a:spcPts val="1000"/>
              </a:spcBef>
              <a:spcAft>
                <a:spcPts val="0"/>
              </a:spcAft>
              <a:buSzPts val="1300"/>
              <a:buChar char="●"/>
            </a:pPr>
            <a:r>
              <a:rPr lang="en"/>
              <a:t>However the PSO algorithm has a</a:t>
            </a:r>
            <a:r>
              <a:rPr lang="en" b="1" u="sng"/>
              <a:t> very low convergence rate</a:t>
            </a:r>
            <a:r>
              <a:rPr lang="en"/>
              <a:t> in case of complex problems such as stock prediction and easily tends to fall into local optimum in high dimensional space. PSO cannot avoid the problem of scattering and furthermore it is difficult to implement it with initial design parameters.  </a:t>
            </a:r>
            <a:endParaRPr/>
          </a:p>
          <a:p>
            <a:pPr marL="457200" lvl="0" indent="-311150" algn="just" rtl="0">
              <a:spcBef>
                <a:spcPts val="1000"/>
              </a:spcBef>
              <a:spcAft>
                <a:spcPts val="1600"/>
              </a:spcAft>
              <a:buSzPts val="1300"/>
              <a:buChar char="●"/>
            </a:pPr>
            <a:r>
              <a:rPr lang="en"/>
              <a:t>We have tried to predict stocks based on industry and how adversely it has been affected by the outbreak. Since, COVID-19 is fairly new, there is </a:t>
            </a:r>
            <a:r>
              <a:rPr lang="en" b="1" u="sng"/>
              <a:t>no existing solution available</a:t>
            </a:r>
            <a:r>
              <a:rPr lang="en"/>
              <a:t> which integrates COVID-19 and its impact on stock market and loss of economy. </a:t>
            </a:r>
            <a:endParaRPr/>
          </a:p>
        </p:txBody>
      </p:sp>
      <p:sp>
        <p:nvSpPr>
          <p:cNvPr id="114" name="Google Shape;114;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45330"/>
    </mc:Choice>
    <mc:Fallback xmlns="">
      <p:transition spd="slow" advTm="4533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17"/>
          <p:cNvSpPr txBox="1">
            <a:spLocks noGrp="1"/>
          </p:cNvSpPr>
          <p:nvPr>
            <p:ph type="title"/>
          </p:nvPr>
        </p:nvSpPr>
        <p:spPr>
          <a:xfrm>
            <a:off x="464100" y="6529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Datasets used</a:t>
            </a:r>
            <a:endParaRPr sz="3000">
              <a:latin typeface="Lora"/>
              <a:ea typeface="Lora"/>
              <a:cs typeface="Lora"/>
              <a:sym typeface="Lora"/>
            </a:endParaRPr>
          </a:p>
        </p:txBody>
      </p:sp>
      <p:grpSp>
        <p:nvGrpSpPr>
          <p:cNvPr id="120" name="Google Shape;120;p17"/>
          <p:cNvGrpSpPr/>
          <p:nvPr/>
        </p:nvGrpSpPr>
        <p:grpSpPr>
          <a:xfrm rot="2700000">
            <a:off x="812928" y="710505"/>
            <a:ext cx="2726260" cy="2546976"/>
            <a:chOff x="1293736" y="1258050"/>
            <a:chExt cx="2726286" cy="2547000"/>
          </a:xfrm>
        </p:grpSpPr>
        <p:sp>
          <p:nvSpPr>
            <p:cNvPr id="121" name="Google Shape;121;p17"/>
            <p:cNvSpPr/>
            <p:nvPr/>
          </p:nvSpPr>
          <p:spPr>
            <a:xfrm rot="2700000">
              <a:off x="2286374" y="1011412"/>
              <a:ext cx="561726" cy="3040276"/>
            </a:xfrm>
            <a:prstGeom prst="roundRect">
              <a:avLst>
                <a:gd name="adj" fmla="val 50000"/>
              </a:avLst>
            </a:prstGeom>
            <a:solidFill>
              <a:srgbClr val="8020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rot="-2700000">
              <a:off x="1510802" y="3205354"/>
              <a:ext cx="374201" cy="374201"/>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802017"/>
                  </a:solidFill>
                  <a:latin typeface="Roboto"/>
                  <a:ea typeface="Roboto"/>
                  <a:cs typeface="Roboto"/>
                  <a:sym typeface="Roboto"/>
                </a:rPr>
                <a:t>1</a:t>
              </a:r>
              <a:endParaRPr sz="1200" b="1">
                <a:solidFill>
                  <a:srgbClr val="802017"/>
                </a:solidFill>
                <a:latin typeface="Roboto"/>
                <a:ea typeface="Roboto"/>
                <a:cs typeface="Roboto"/>
                <a:sym typeface="Roboto"/>
              </a:endParaRPr>
            </a:p>
          </p:txBody>
        </p:sp>
        <p:sp>
          <p:nvSpPr>
            <p:cNvPr id="123" name="Google Shape;123;p17"/>
            <p:cNvSpPr txBox="1"/>
            <p:nvPr/>
          </p:nvSpPr>
          <p:spPr>
            <a:xfrm rot="-2700000">
              <a:off x="1501398" y="2241353"/>
              <a:ext cx="2332604"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FFFFFF"/>
                  </a:solidFill>
                  <a:latin typeface="Roboto"/>
                  <a:ea typeface="Roboto"/>
                  <a:cs typeface="Roboto"/>
                  <a:sym typeface="Roboto"/>
                </a:rPr>
                <a:t>COVID- 19 </a:t>
              </a:r>
              <a:r>
                <a:rPr lang="en" sz="900" b="1">
                  <a:solidFill>
                    <a:srgbClr val="FFFFFF"/>
                  </a:solidFill>
                  <a:latin typeface="Roboto"/>
                  <a:ea typeface="Roboto"/>
                  <a:cs typeface="Roboto"/>
                  <a:sym typeface="Roboto"/>
                </a:rPr>
                <a:t>(Updated daily)</a:t>
              </a:r>
              <a:endParaRPr sz="500" b="1">
                <a:solidFill>
                  <a:srgbClr val="FFFFFF"/>
                </a:solidFill>
                <a:latin typeface="Roboto"/>
                <a:ea typeface="Roboto"/>
                <a:cs typeface="Roboto"/>
                <a:sym typeface="Roboto"/>
              </a:endParaRPr>
            </a:p>
          </p:txBody>
        </p:sp>
        <p:sp>
          <p:nvSpPr>
            <p:cNvPr id="124" name="Google Shape;124;p17"/>
            <p:cNvSpPr txBox="1"/>
            <p:nvPr/>
          </p:nvSpPr>
          <p:spPr>
            <a:xfrm rot="-2700000">
              <a:off x="195970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i="1">
                  <a:latin typeface="Roboto"/>
                  <a:ea typeface="Roboto"/>
                  <a:cs typeface="Roboto"/>
                  <a:sym typeface="Roboto"/>
                </a:rPr>
                <a:t>Confirmed, Recovered, and Deaths with Province/State, Country/Region, Last Update</a:t>
              </a:r>
              <a:endParaRPr sz="800" b="1" i="1">
                <a:latin typeface="Roboto"/>
                <a:ea typeface="Roboto"/>
                <a:cs typeface="Roboto"/>
                <a:sym typeface="Roboto"/>
              </a:endParaRPr>
            </a:p>
          </p:txBody>
        </p:sp>
      </p:grpSp>
      <p:grpSp>
        <p:nvGrpSpPr>
          <p:cNvPr id="125" name="Google Shape;125;p17"/>
          <p:cNvGrpSpPr/>
          <p:nvPr/>
        </p:nvGrpSpPr>
        <p:grpSpPr>
          <a:xfrm rot="2700000">
            <a:off x="3208870" y="1834789"/>
            <a:ext cx="2726260" cy="2546976"/>
            <a:chOff x="3203958" y="1258050"/>
            <a:chExt cx="2726286" cy="2547000"/>
          </a:xfrm>
        </p:grpSpPr>
        <p:sp>
          <p:nvSpPr>
            <p:cNvPr id="126" name="Google Shape;126;p17"/>
            <p:cNvSpPr/>
            <p:nvPr/>
          </p:nvSpPr>
          <p:spPr>
            <a:xfrm rot="2700000">
              <a:off x="4196595" y="1011412"/>
              <a:ext cx="561726" cy="3040276"/>
            </a:xfrm>
            <a:prstGeom prst="roundRect">
              <a:avLst>
                <a:gd name="adj" fmla="val 50000"/>
              </a:avLst>
            </a:prstGeom>
            <a:solidFill>
              <a:srgbClr val="B02C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7"/>
            <p:cNvSpPr/>
            <p:nvPr/>
          </p:nvSpPr>
          <p:spPr>
            <a:xfrm rot="-2700000">
              <a:off x="3420995" y="3205343"/>
              <a:ext cx="374201" cy="374201"/>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B02C20"/>
                  </a:solidFill>
                  <a:latin typeface="Roboto"/>
                  <a:ea typeface="Roboto"/>
                  <a:cs typeface="Roboto"/>
                  <a:sym typeface="Roboto"/>
                </a:rPr>
                <a:t>2</a:t>
              </a:r>
              <a:endParaRPr sz="1200" b="1">
                <a:solidFill>
                  <a:srgbClr val="B02C20"/>
                </a:solidFill>
                <a:latin typeface="Roboto"/>
                <a:ea typeface="Roboto"/>
                <a:cs typeface="Roboto"/>
                <a:sym typeface="Roboto"/>
              </a:endParaRPr>
            </a:p>
          </p:txBody>
        </p:sp>
        <p:sp>
          <p:nvSpPr>
            <p:cNvPr id="128" name="Google Shape;128;p17"/>
            <p:cNvSpPr txBox="1"/>
            <p:nvPr/>
          </p:nvSpPr>
          <p:spPr>
            <a:xfrm rot="-2700000">
              <a:off x="3410687" y="2240903"/>
              <a:ext cx="2333877"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FFFFFF"/>
                  </a:solidFill>
                  <a:latin typeface="Roboto"/>
                  <a:ea typeface="Roboto"/>
                  <a:cs typeface="Roboto"/>
                  <a:sym typeface="Roboto"/>
                </a:rPr>
                <a:t>Stock Market Data </a:t>
              </a:r>
              <a:r>
                <a:rPr lang="en" sz="900" b="1">
                  <a:solidFill>
                    <a:srgbClr val="FFFFFF"/>
                  </a:solidFill>
                  <a:latin typeface="Roboto"/>
                  <a:ea typeface="Roboto"/>
                  <a:cs typeface="Roboto"/>
                  <a:sym typeface="Roboto"/>
                </a:rPr>
                <a:t>(Updated Daily)</a:t>
              </a:r>
              <a:endParaRPr sz="500" b="1">
                <a:solidFill>
                  <a:srgbClr val="FFFFFF"/>
                </a:solidFill>
                <a:latin typeface="Roboto"/>
                <a:ea typeface="Roboto"/>
                <a:cs typeface="Roboto"/>
                <a:sym typeface="Roboto"/>
              </a:endParaRPr>
            </a:p>
          </p:txBody>
        </p:sp>
        <p:sp>
          <p:nvSpPr>
            <p:cNvPr id="129" name="Google Shape;129;p17"/>
            <p:cNvSpPr txBox="1"/>
            <p:nvPr/>
          </p:nvSpPr>
          <p:spPr>
            <a:xfrm rot="-2700000">
              <a:off x="3869931"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i="1">
                  <a:latin typeface="Roboto"/>
                  <a:ea typeface="Roboto"/>
                  <a:cs typeface="Roboto"/>
                  <a:sym typeface="Roboto"/>
                </a:rPr>
                <a:t>Open, Low, High, Date, Close, and Adj_Close</a:t>
              </a:r>
              <a:endParaRPr sz="800" b="1" i="1">
                <a:latin typeface="Roboto"/>
                <a:ea typeface="Roboto"/>
                <a:cs typeface="Roboto"/>
                <a:sym typeface="Roboto"/>
              </a:endParaRPr>
            </a:p>
          </p:txBody>
        </p:sp>
      </p:grpSp>
      <p:grpSp>
        <p:nvGrpSpPr>
          <p:cNvPr id="130" name="Google Shape;130;p17"/>
          <p:cNvGrpSpPr/>
          <p:nvPr/>
        </p:nvGrpSpPr>
        <p:grpSpPr>
          <a:xfrm rot="2700000">
            <a:off x="5792113" y="3021276"/>
            <a:ext cx="2726260" cy="2546976"/>
            <a:chOff x="5123977" y="1258050"/>
            <a:chExt cx="2726286" cy="2547000"/>
          </a:xfrm>
        </p:grpSpPr>
        <p:sp>
          <p:nvSpPr>
            <p:cNvPr id="131" name="Google Shape;131;p17"/>
            <p:cNvSpPr/>
            <p:nvPr/>
          </p:nvSpPr>
          <p:spPr>
            <a:xfrm rot="2700000">
              <a:off x="6116614" y="1011412"/>
              <a:ext cx="561726" cy="3040276"/>
            </a:xfrm>
            <a:prstGeom prst="roundRect">
              <a:avLst>
                <a:gd name="adj" fmla="val 50000"/>
              </a:avLst>
            </a:prstGeom>
            <a:solidFill>
              <a:srgbClr val="D8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rot="-2700000">
              <a:off x="5341013" y="3205343"/>
              <a:ext cx="374201" cy="374201"/>
            </a:xfrm>
            <a:prstGeom prst="ellipse">
              <a:avLst/>
            </a:prstGeom>
            <a:solidFill>
              <a:srgbClr val="FFFFFF"/>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D83829"/>
                  </a:solidFill>
                  <a:latin typeface="Roboto"/>
                  <a:ea typeface="Roboto"/>
                  <a:cs typeface="Roboto"/>
                  <a:sym typeface="Roboto"/>
                </a:rPr>
                <a:t>3</a:t>
              </a:r>
              <a:endParaRPr sz="1200" b="1">
                <a:solidFill>
                  <a:srgbClr val="D83829"/>
                </a:solidFill>
                <a:latin typeface="Roboto"/>
                <a:ea typeface="Roboto"/>
                <a:cs typeface="Roboto"/>
                <a:sym typeface="Roboto"/>
              </a:endParaRPr>
            </a:p>
          </p:txBody>
        </p:sp>
        <p:sp>
          <p:nvSpPr>
            <p:cNvPr id="133" name="Google Shape;133;p17"/>
            <p:cNvSpPr txBox="1"/>
            <p:nvPr/>
          </p:nvSpPr>
          <p:spPr>
            <a:xfrm rot="-2700000">
              <a:off x="5323969" y="2238203"/>
              <a:ext cx="2341513" cy="39329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sz="1200" b="1">
                  <a:solidFill>
                    <a:srgbClr val="FFFFFF"/>
                  </a:solidFill>
                  <a:latin typeface="Roboto"/>
                  <a:ea typeface="Roboto"/>
                  <a:cs typeface="Roboto"/>
                  <a:sym typeface="Roboto"/>
                </a:rPr>
                <a:t>S&amp;P 500 companies </a:t>
              </a:r>
              <a:r>
                <a:rPr lang="en" sz="900" b="1">
                  <a:solidFill>
                    <a:srgbClr val="FFFFFF"/>
                  </a:solidFill>
                  <a:latin typeface="Roboto"/>
                  <a:ea typeface="Roboto"/>
                  <a:cs typeface="Roboto"/>
                  <a:sym typeface="Roboto"/>
                </a:rPr>
                <a:t>(Static data)</a:t>
              </a:r>
              <a:endParaRPr sz="500" b="1">
                <a:solidFill>
                  <a:srgbClr val="FFFFFF"/>
                </a:solidFill>
                <a:latin typeface="Roboto"/>
                <a:ea typeface="Roboto"/>
                <a:cs typeface="Roboto"/>
                <a:sym typeface="Roboto"/>
              </a:endParaRPr>
            </a:p>
          </p:txBody>
        </p:sp>
        <p:sp>
          <p:nvSpPr>
            <p:cNvPr id="134" name="Google Shape;134;p17"/>
            <p:cNvSpPr txBox="1"/>
            <p:nvPr/>
          </p:nvSpPr>
          <p:spPr>
            <a:xfrm rot="-2700000">
              <a:off x="5789949" y="2550697"/>
              <a:ext cx="2203628" cy="50742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800" i="1">
                  <a:latin typeface="Roboto"/>
                  <a:ea typeface="Roboto"/>
                  <a:cs typeface="Roboto"/>
                  <a:sym typeface="Roboto"/>
                </a:rPr>
                <a:t>Company, Symbol, Sector</a:t>
              </a:r>
              <a:endParaRPr sz="800" b="1" i="1">
                <a:latin typeface="Roboto"/>
                <a:ea typeface="Roboto"/>
                <a:cs typeface="Roboto"/>
                <a:sym typeface="Roboto"/>
              </a:endParaRPr>
            </a:p>
          </p:txBody>
        </p:sp>
      </p:grpSp>
      <p:sp>
        <p:nvSpPr>
          <p:cNvPr id="135" name="Google Shape;135;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65406"/>
    </mc:Choice>
    <mc:Fallback xmlns="">
      <p:transition spd="slow" advTm="6540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8"/>
          <p:cNvSpPr txBox="1">
            <a:spLocks noGrp="1"/>
          </p:cNvSpPr>
          <p:nvPr>
            <p:ph type="title"/>
          </p:nvPr>
        </p:nvSpPr>
        <p:spPr>
          <a:xfrm>
            <a:off x="311700" y="63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Data Cleaning and Preparation</a:t>
            </a:r>
            <a:endParaRPr sz="3000">
              <a:latin typeface="Lora"/>
              <a:ea typeface="Lora"/>
              <a:cs typeface="Lora"/>
              <a:sym typeface="Lora"/>
            </a:endParaRPr>
          </a:p>
        </p:txBody>
      </p:sp>
      <p:grpSp>
        <p:nvGrpSpPr>
          <p:cNvPr id="141" name="Google Shape;141;p18"/>
          <p:cNvGrpSpPr/>
          <p:nvPr/>
        </p:nvGrpSpPr>
        <p:grpSpPr>
          <a:xfrm>
            <a:off x="4725663" y="1564900"/>
            <a:ext cx="4134937" cy="747300"/>
            <a:chOff x="4530625" y="1331410"/>
            <a:chExt cx="4134937" cy="747300"/>
          </a:xfrm>
        </p:grpSpPr>
        <p:cxnSp>
          <p:nvCxnSpPr>
            <p:cNvPr id="142" name="Google Shape;142;p18"/>
            <p:cNvCxnSpPr/>
            <p:nvPr/>
          </p:nvCxnSpPr>
          <p:spPr>
            <a:xfrm>
              <a:off x="4530625" y="1582195"/>
              <a:ext cx="1652700" cy="0"/>
            </a:xfrm>
            <a:prstGeom prst="straightConnector1">
              <a:avLst/>
            </a:prstGeom>
            <a:noFill/>
            <a:ln w="9525" cap="flat" cmpd="sng">
              <a:solidFill>
                <a:srgbClr val="BDBDBD"/>
              </a:solidFill>
              <a:prstDash val="solid"/>
              <a:round/>
              <a:headEnd type="none" w="sm" len="sm"/>
              <a:tailEnd type="none" w="sm" len="sm"/>
            </a:ln>
          </p:spPr>
        </p:cxnSp>
        <p:sp>
          <p:nvSpPr>
            <p:cNvPr id="143" name="Google Shape;143;p18"/>
            <p:cNvSpPr/>
            <p:nvPr/>
          </p:nvSpPr>
          <p:spPr>
            <a:xfrm>
              <a:off x="6014671" y="1481782"/>
              <a:ext cx="198600" cy="198300"/>
            </a:xfrm>
            <a:prstGeom prst="ellipse">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8"/>
            <p:cNvSpPr txBox="1"/>
            <p:nvPr/>
          </p:nvSpPr>
          <p:spPr>
            <a:xfrm>
              <a:off x="5990215" y="1423765"/>
              <a:ext cx="2475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800">
                  <a:solidFill>
                    <a:srgbClr val="FFFFFF"/>
                  </a:solidFill>
                  <a:latin typeface="Roboto"/>
                  <a:ea typeface="Roboto"/>
                  <a:cs typeface="Roboto"/>
                  <a:sym typeface="Roboto"/>
                </a:rPr>
                <a:t>1</a:t>
              </a:r>
              <a:endParaRPr>
                <a:solidFill>
                  <a:srgbClr val="FFFFFF"/>
                </a:solidFill>
              </a:endParaRPr>
            </a:p>
          </p:txBody>
        </p:sp>
        <p:sp>
          <p:nvSpPr>
            <p:cNvPr id="145" name="Google Shape;145;p18"/>
            <p:cNvSpPr txBox="1"/>
            <p:nvPr/>
          </p:nvSpPr>
          <p:spPr>
            <a:xfrm>
              <a:off x="6294362" y="1331410"/>
              <a:ext cx="2371200" cy="7473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1600"/>
                </a:spcAft>
                <a:buNone/>
              </a:pPr>
              <a:r>
                <a:rPr lang="en" sz="900">
                  <a:latin typeface="Roboto"/>
                  <a:ea typeface="Roboto"/>
                  <a:cs typeface="Roboto"/>
                  <a:sym typeface="Roboto"/>
                </a:rPr>
                <a:t>COVID-19 data has been collected through the </a:t>
              </a:r>
              <a:r>
                <a:rPr lang="en" sz="900" b="1" u="sng">
                  <a:latin typeface="Roboto"/>
                  <a:ea typeface="Roboto"/>
                  <a:cs typeface="Roboto"/>
                  <a:sym typeface="Roboto"/>
                </a:rPr>
                <a:t>URL Request method</a:t>
              </a:r>
              <a:r>
                <a:rPr lang="en" sz="900">
                  <a:latin typeface="Roboto"/>
                  <a:ea typeface="Roboto"/>
                  <a:cs typeface="Roboto"/>
                  <a:sym typeface="Roboto"/>
                </a:rPr>
                <a:t> to download the csv and dump it into a dataframe. We are saving the files on the local machines to keep a copy of the latest file used as these datasets are updated daily. </a:t>
              </a:r>
              <a:endParaRPr sz="900">
                <a:latin typeface="Roboto"/>
                <a:ea typeface="Roboto"/>
                <a:cs typeface="Roboto"/>
                <a:sym typeface="Roboto"/>
              </a:endParaRPr>
            </a:p>
          </p:txBody>
        </p:sp>
      </p:grpSp>
      <p:grpSp>
        <p:nvGrpSpPr>
          <p:cNvPr id="146" name="Google Shape;146;p18"/>
          <p:cNvGrpSpPr/>
          <p:nvPr/>
        </p:nvGrpSpPr>
        <p:grpSpPr>
          <a:xfrm>
            <a:off x="5259488" y="2581473"/>
            <a:ext cx="3601112" cy="747302"/>
            <a:chOff x="5064450" y="2295028"/>
            <a:chExt cx="3601112" cy="747302"/>
          </a:xfrm>
        </p:grpSpPr>
        <p:cxnSp>
          <p:nvCxnSpPr>
            <p:cNvPr id="147" name="Google Shape;147;p18"/>
            <p:cNvCxnSpPr/>
            <p:nvPr/>
          </p:nvCxnSpPr>
          <p:spPr>
            <a:xfrm>
              <a:off x="5064450" y="2460069"/>
              <a:ext cx="1119000" cy="0"/>
            </a:xfrm>
            <a:prstGeom prst="straightConnector1">
              <a:avLst/>
            </a:prstGeom>
            <a:noFill/>
            <a:ln w="9525" cap="flat" cmpd="sng">
              <a:solidFill>
                <a:srgbClr val="BDBDBD"/>
              </a:solidFill>
              <a:prstDash val="solid"/>
              <a:round/>
              <a:headEnd type="none" w="sm" len="sm"/>
              <a:tailEnd type="none" w="sm" len="sm"/>
            </a:ln>
          </p:spPr>
        </p:cxnSp>
        <p:sp>
          <p:nvSpPr>
            <p:cNvPr id="148" name="Google Shape;148;p18"/>
            <p:cNvSpPr/>
            <p:nvPr/>
          </p:nvSpPr>
          <p:spPr>
            <a:xfrm>
              <a:off x="6014671" y="2353882"/>
              <a:ext cx="198600" cy="198300"/>
            </a:xfrm>
            <a:prstGeom prst="ellipse">
              <a:avLst/>
            </a:prstGeom>
            <a:solidFill>
              <a:srgbClr val="B02C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txBox="1"/>
            <p:nvPr/>
          </p:nvSpPr>
          <p:spPr>
            <a:xfrm>
              <a:off x="5991690" y="2295028"/>
              <a:ext cx="2475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800">
                  <a:solidFill>
                    <a:srgbClr val="FFFFFF"/>
                  </a:solidFill>
                  <a:latin typeface="Roboto"/>
                  <a:ea typeface="Roboto"/>
                  <a:cs typeface="Roboto"/>
                  <a:sym typeface="Roboto"/>
                </a:rPr>
                <a:t>3</a:t>
              </a:r>
              <a:endParaRPr>
                <a:solidFill>
                  <a:srgbClr val="FFFFFF"/>
                </a:solidFill>
              </a:endParaRPr>
            </a:p>
          </p:txBody>
        </p:sp>
        <p:sp>
          <p:nvSpPr>
            <p:cNvPr id="150" name="Google Shape;150;p18"/>
            <p:cNvSpPr txBox="1"/>
            <p:nvPr/>
          </p:nvSpPr>
          <p:spPr>
            <a:xfrm>
              <a:off x="6294662" y="2295030"/>
              <a:ext cx="2370900" cy="7473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1600"/>
                </a:spcAft>
                <a:buNone/>
              </a:pPr>
              <a:r>
                <a:rPr lang="en" sz="900">
                  <a:latin typeface="Roboto"/>
                  <a:ea typeface="Roboto"/>
                  <a:cs typeface="Roboto"/>
                  <a:sym typeface="Roboto"/>
                </a:rPr>
                <a:t>We remove unnecessary columns and only keep Date, Confirmed, Recovered, and Death merging all three columns into one dataframe using </a:t>
              </a:r>
              <a:r>
                <a:rPr lang="en" sz="900" b="1" u="sng">
                  <a:latin typeface="Roboto"/>
                  <a:ea typeface="Roboto"/>
                  <a:cs typeface="Roboto"/>
                  <a:sym typeface="Roboto"/>
                </a:rPr>
                <a:t>pandas.merge</a:t>
              </a:r>
              <a:r>
                <a:rPr lang="en" sz="900">
                  <a:latin typeface="Roboto"/>
                  <a:ea typeface="Roboto"/>
                  <a:cs typeface="Roboto"/>
                  <a:sym typeface="Roboto"/>
                </a:rPr>
                <a:t>.</a:t>
              </a:r>
              <a:endParaRPr sz="900">
                <a:latin typeface="Roboto"/>
                <a:ea typeface="Roboto"/>
                <a:cs typeface="Roboto"/>
                <a:sym typeface="Roboto"/>
              </a:endParaRPr>
            </a:p>
          </p:txBody>
        </p:sp>
      </p:grpSp>
      <p:grpSp>
        <p:nvGrpSpPr>
          <p:cNvPr id="151" name="Google Shape;151;p18"/>
          <p:cNvGrpSpPr/>
          <p:nvPr/>
        </p:nvGrpSpPr>
        <p:grpSpPr>
          <a:xfrm>
            <a:off x="5768281" y="3660013"/>
            <a:ext cx="3092309" cy="1060191"/>
            <a:chOff x="5574150" y="3291115"/>
            <a:chExt cx="2841934" cy="1060191"/>
          </a:xfrm>
        </p:grpSpPr>
        <p:cxnSp>
          <p:nvCxnSpPr>
            <p:cNvPr id="152" name="Google Shape;152;p18"/>
            <p:cNvCxnSpPr/>
            <p:nvPr/>
          </p:nvCxnSpPr>
          <p:spPr>
            <a:xfrm>
              <a:off x="5574150" y="3449448"/>
              <a:ext cx="609300" cy="0"/>
            </a:xfrm>
            <a:prstGeom prst="straightConnector1">
              <a:avLst/>
            </a:prstGeom>
            <a:noFill/>
            <a:ln w="9525" cap="flat" cmpd="sng">
              <a:solidFill>
                <a:srgbClr val="BDBDBD"/>
              </a:solidFill>
              <a:prstDash val="solid"/>
              <a:round/>
              <a:headEnd type="none" w="sm" len="sm"/>
              <a:tailEnd type="none" w="sm" len="sm"/>
            </a:ln>
          </p:spPr>
        </p:cxnSp>
        <p:sp>
          <p:nvSpPr>
            <p:cNvPr id="153" name="Google Shape;153;p18"/>
            <p:cNvSpPr/>
            <p:nvPr/>
          </p:nvSpPr>
          <p:spPr>
            <a:xfrm>
              <a:off x="6014671" y="3349032"/>
              <a:ext cx="198600" cy="198300"/>
            </a:xfrm>
            <a:prstGeom prst="ellipse">
              <a:avLst/>
            </a:prstGeom>
            <a:solidFill>
              <a:srgbClr val="D838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txBox="1"/>
            <p:nvPr/>
          </p:nvSpPr>
          <p:spPr>
            <a:xfrm>
              <a:off x="5991690" y="3291115"/>
              <a:ext cx="2475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800">
                  <a:solidFill>
                    <a:srgbClr val="FFFFFF"/>
                  </a:solidFill>
                  <a:latin typeface="Roboto"/>
                  <a:ea typeface="Roboto"/>
                  <a:cs typeface="Roboto"/>
                  <a:sym typeface="Roboto"/>
                </a:rPr>
                <a:t>5</a:t>
              </a:r>
              <a:endParaRPr>
                <a:solidFill>
                  <a:srgbClr val="FFFFFF"/>
                </a:solidFill>
              </a:endParaRPr>
            </a:p>
          </p:txBody>
        </p:sp>
        <p:sp>
          <p:nvSpPr>
            <p:cNvPr id="155" name="Google Shape;155;p18"/>
            <p:cNvSpPr txBox="1"/>
            <p:nvPr/>
          </p:nvSpPr>
          <p:spPr>
            <a:xfrm>
              <a:off x="6288784" y="3604006"/>
              <a:ext cx="2127300" cy="7473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1600"/>
                </a:spcAft>
                <a:buNone/>
              </a:pPr>
              <a:r>
                <a:rPr lang="en" sz="900">
                  <a:latin typeface="Roboto"/>
                  <a:ea typeface="Roboto"/>
                  <a:cs typeface="Roboto"/>
                  <a:sym typeface="Roboto"/>
                </a:rPr>
                <a:t>For stock market data, we are using </a:t>
              </a:r>
              <a:r>
                <a:rPr lang="en" sz="900" b="1" u="sng">
                  <a:latin typeface="Roboto"/>
                  <a:ea typeface="Roboto"/>
                  <a:cs typeface="Roboto"/>
                  <a:sym typeface="Roboto"/>
                </a:rPr>
                <a:t>yfinance module</a:t>
              </a:r>
              <a:r>
                <a:rPr lang="en" sz="900">
                  <a:latin typeface="Roboto"/>
                  <a:ea typeface="Roboto"/>
                  <a:cs typeface="Roboto"/>
                  <a:sym typeface="Roboto"/>
                </a:rPr>
                <a:t> to download data for all 500 companies by looping in the symbol list created earlier and create new columns for each company’s Open, Low, High, Date, Close, and Adj_Close columns. Some companies’ data is not found as they might be delisted. </a:t>
              </a:r>
              <a:endParaRPr sz="900">
                <a:latin typeface="Roboto"/>
                <a:ea typeface="Roboto"/>
                <a:cs typeface="Roboto"/>
                <a:sym typeface="Roboto"/>
              </a:endParaRPr>
            </a:p>
          </p:txBody>
        </p:sp>
      </p:grpSp>
      <p:grpSp>
        <p:nvGrpSpPr>
          <p:cNvPr id="156" name="Google Shape;156;p18"/>
          <p:cNvGrpSpPr/>
          <p:nvPr/>
        </p:nvGrpSpPr>
        <p:grpSpPr>
          <a:xfrm>
            <a:off x="311701" y="2004775"/>
            <a:ext cx="3754836" cy="747300"/>
            <a:chOff x="457989" y="1735975"/>
            <a:chExt cx="3754836" cy="747300"/>
          </a:xfrm>
        </p:grpSpPr>
        <p:cxnSp>
          <p:nvCxnSpPr>
            <p:cNvPr id="157" name="Google Shape;157;p18"/>
            <p:cNvCxnSpPr/>
            <p:nvPr/>
          </p:nvCxnSpPr>
          <p:spPr>
            <a:xfrm rot="10800000">
              <a:off x="2921325" y="2046050"/>
              <a:ext cx="1291500" cy="0"/>
            </a:xfrm>
            <a:prstGeom prst="straightConnector1">
              <a:avLst/>
            </a:prstGeom>
            <a:noFill/>
            <a:ln w="9525" cap="flat" cmpd="sng">
              <a:solidFill>
                <a:srgbClr val="BDBDBD"/>
              </a:solidFill>
              <a:prstDash val="solid"/>
              <a:round/>
              <a:headEnd type="none" w="sm" len="sm"/>
              <a:tailEnd type="none" w="sm" len="sm"/>
            </a:ln>
          </p:spPr>
        </p:cxnSp>
        <p:sp>
          <p:nvSpPr>
            <p:cNvPr id="158" name="Google Shape;158;p18"/>
            <p:cNvSpPr/>
            <p:nvPr/>
          </p:nvSpPr>
          <p:spPr>
            <a:xfrm>
              <a:off x="2874851" y="1943786"/>
              <a:ext cx="198600" cy="198300"/>
            </a:xfrm>
            <a:prstGeom prst="ellipse">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8"/>
            <p:cNvSpPr txBox="1"/>
            <p:nvPr/>
          </p:nvSpPr>
          <p:spPr>
            <a:xfrm>
              <a:off x="2849841" y="1884747"/>
              <a:ext cx="2475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800">
                  <a:solidFill>
                    <a:srgbClr val="FFFFFF"/>
                  </a:solidFill>
                  <a:latin typeface="Roboto"/>
                  <a:ea typeface="Roboto"/>
                  <a:cs typeface="Roboto"/>
                  <a:sym typeface="Roboto"/>
                </a:rPr>
                <a:t>2</a:t>
              </a:r>
              <a:endParaRPr>
                <a:solidFill>
                  <a:srgbClr val="FFFFFF"/>
                </a:solidFill>
              </a:endParaRPr>
            </a:p>
          </p:txBody>
        </p:sp>
        <p:sp>
          <p:nvSpPr>
            <p:cNvPr id="160" name="Google Shape;160;p18"/>
            <p:cNvSpPr txBox="1"/>
            <p:nvPr/>
          </p:nvSpPr>
          <p:spPr>
            <a:xfrm>
              <a:off x="457989" y="1735975"/>
              <a:ext cx="2413500" cy="7473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1600"/>
                </a:spcAft>
                <a:buNone/>
              </a:pPr>
              <a:r>
                <a:rPr lang="en" sz="900">
                  <a:latin typeface="Roboto"/>
                  <a:ea typeface="Roboto"/>
                  <a:cs typeface="Roboto"/>
                  <a:sym typeface="Roboto"/>
                </a:rPr>
                <a:t>These are three different datasets for Confirmed, Recovered, and Deaths with Province/State, Country/Region, Last Update as common columns in all three. </a:t>
              </a:r>
              <a:endParaRPr sz="1200" b="1">
                <a:latin typeface="Roboto"/>
                <a:ea typeface="Roboto"/>
                <a:cs typeface="Roboto"/>
                <a:sym typeface="Roboto"/>
              </a:endParaRPr>
            </a:p>
          </p:txBody>
        </p:sp>
      </p:grpSp>
      <p:grpSp>
        <p:nvGrpSpPr>
          <p:cNvPr id="161" name="Google Shape;161;p18"/>
          <p:cNvGrpSpPr/>
          <p:nvPr/>
        </p:nvGrpSpPr>
        <p:grpSpPr>
          <a:xfrm>
            <a:off x="311701" y="3000075"/>
            <a:ext cx="3307806" cy="747300"/>
            <a:chOff x="457989" y="2648915"/>
            <a:chExt cx="3307806" cy="747300"/>
          </a:xfrm>
        </p:grpSpPr>
        <p:cxnSp>
          <p:nvCxnSpPr>
            <p:cNvPr id="162" name="Google Shape;162;p18"/>
            <p:cNvCxnSpPr/>
            <p:nvPr/>
          </p:nvCxnSpPr>
          <p:spPr>
            <a:xfrm rot="10800000">
              <a:off x="2915895" y="2881250"/>
              <a:ext cx="849900" cy="0"/>
            </a:xfrm>
            <a:prstGeom prst="straightConnector1">
              <a:avLst/>
            </a:prstGeom>
            <a:noFill/>
            <a:ln w="9525" cap="flat" cmpd="sng">
              <a:solidFill>
                <a:srgbClr val="BDBDBD"/>
              </a:solidFill>
              <a:prstDash val="solid"/>
              <a:round/>
              <a:headEnd type="none" w="sm" len="sm"/>
              <a:tailEnd type="none" w="sm" len="sm"/>
            </a:ln>
          </p:spPr>
        </p:cxnSp>
        <p:sp>
          <p:nvSpPr>
            <p:cNvPr id="163" name="Google Shape;163;p18"/>
            <p:cNvSpPr/>
            <p:nvPr/>
          </p:nvSpPr>
          <p:spPr>
            <a:xfrm>
              <a:off x="2874851" y="2780836"/>
              <a:ext cx="198600" cy="198300"/>
            </a:xfrm>
            <a:prstGeom prst="ellipse">
              <a:avLst/>
            </a:prstGeom>
            <a:solidFill>
              <a:srgbClr val="BE2F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8"/>
            <p:cNvSpPr txBox="1"/>
            <p:nvPr/>
          </p:nvSpPr>
          <p:spPr>
            <a:xfrm>
              <a:off x="2849841" y="2724795"/>
              <a:ext cx="247500" cy="31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800">
                  <a:solidFill>
                    <a:srgbClr val="FFFFFF"/>
                  </a:solidFill>
                  <a:latin typeface="Roboto"/>
                  <a:ea typeface="Roboto"/>
                  <a:cs typeface="Roboto"/>
                  <a:sym typeface="Roboto"/>
                </a:rPr>
                <a:t>4</a:t>
              </a:r>
              <a:endParaRPr>
                <a:solidFill>
                  <a:srgbClr val="FFFFFF"/>
                </a:solidFill>
              </a:endParaRPr>
            </a:p>
          </p:txBody>
        </p:sp>
        <p:sp>
          <p:nvSpPr>
            <p:cNvPr id="165" name="Google Shape;165;p18"/>
            <p:cNvSpPr txBox="1"/>
            <p:nvPr/>
          </p:nvSpPr>
          <p:spPr>
            <a:xfrm>
              <a:off x="457989" y="2648915"/>
              <a:ext cx="2413500" cy="747300"/>
            </a:xfrm>
            <a:prstGeom prst="rect">
              <a:avLst/>
            </a:prstGeom>
            <a:noFill/>
            <a:ln>
              <a:noFill/>
            </a:ln>
          </p:spPr>
          <p:txBody>
            <a:bodyPr spcFirstLastPara="1" wrap="square" lIns="91425" tIns="91425" rIns="91425" bIns="91425" anchor="ctr" anchorCtr="0">
              <a:noAutofit/>
            </a:bodyPr>
            <a:lstStyle/>
            <a:p>
              <a:pPr marL="0" lvl="0" indent="0" algn="just" rtl="0">
                <a:lnSpc>
                  <a:spcPct val="100000"/>
                </a:lnSpc>
                <a:spcBef>
                  <a:spcPts val="0"/>
                </a:spcBef>
                <a:spcAft>
                  <a:spcPts val="1600"/>
                </a:spcAft>
                <a:buNone/>
              </a:pPr>
              <a:r>
                <a:rPr lang="en" sz="900">
                  <a:latin typeface="Roboto"/>
                  <a:ea typeface="Roboto"/>
                  <a:cs typeface="Roboto"/>
                  <a:sym typeface="Roboto"/>
                </a:rPr>
                <a:t>Since, the S&amp;P 500 companies’ data is static, we load this data from our local machine through </a:t>
              </a:r>
              <a:r>
                <a:rPr lang="en" sz="900" b="1" u="sng">
                  <a:latin typeface="Roboto"/>
                  <a:ea typeface="Roboto"/>
                  <a:cs typeface="Roboto"/>
                  <a:sym typeface="Roboto"/>
                </a:rPr>
                <a:t>pandas.read_csv</a:t>
              </a:r>
              <a:r>
                <a:rPr lang="en" sz="900">
                  <a:latin typeface="Roboto"/>
                  <a:ea typeface="Roboto"/>
                  <a:cs typeface="Roboto"/>
                  <a:sym typeface="Roboto"/>
                </a:rPr>
                <a:t> method and dump the company symbols in a list. </a:t>
              </a:r>
              <a:endParaRPr sz="900">
                <a:latin typeface="Roboto"/>
                <a:ea typeface="Roboto"/>
                <a:cs typeface="Roboto"/>
                <a:sym typeface="Roboto"/>
              </a:endParaRPr>
            </a:p>
          </p:txBody>
        </p:sp>
      </p:grpSp>
      <p:grpSp>
        <p:nvGrpSpPr>
          <p:cNvPr id="166" name="Google Shape;166;p18"/>
          <p:cNvGrpSpPr/>
          <p:nvPr/>
        </p:nvGrpSpPr>
        <p:grpSpPr>
          <a:xfrm>
            <a:off x="2811521" y="1564902"/>
            <a:ext cx="3509178" cy="3257208"/>
            <a:chOff x="3318063" y="1368287"/>
            <a:chExt cx="2408000" cy="2993482"/>
          </a:xfrm>
        </p:grpSpPr>
        <p:sp>
          <p:nvSpPr>
            <p:cNvPr id="167" name="Google Shape;167;p18"/>
            <p:cNvSpPr/>
            <p:nvPr/>
          </p:nvSpPr>
          <p:spPr>
            <a:xfrm>
              <a:off x="3595785" y="2775241"/>
              <a:ext cx="1853168" cy="919151"/>
            </a:xfrm>
            <a:custGeom>
              <a:avLst/>
              <a:gdLst/>
              <a:ahLst/>
              <a:cxnLst/>
              <a:rect l="l" t="t" r="r" b="b"/>
              <a:pathLst>
                <a:path w="39012" h="12970" extrusionOk="0">
                  <a:moveTo>
                    <a:pt x="0" y="5914"/>
                  </a:moveTo>
                  <a:lnTo>
                    <a:pt x="19531" y="12970"/>
                  </a:lnTo>
                  <a:lnTo>
                    <a:pt x="39012" y="5914"/>
                  </a:lnTo>
                  <a:lnTo>
                    <a:pt x="19581" y="0"/>
                  </a:lnTo>
                  <a:close/>
                </a:path>
              </a:pathLst>
            </a:custGeom>
            <a:solidFill>
              <a:srgbClr val="D9D9D9"/>
            </a:solidFill>
            <a:ln>
              <a:noFill/>
            </a:ln>
          </p:spPr>
        </p:sp>
        <p:sp>
          <p:nvSpPr>
            <p:cNvPr id="168" name="Google Shape;168;p18"/>
            <p:cNvSpPr/>
            <p:nvPr/>
          </p:nvSpPr>
          <p:spPr>
            <a:xfrm>
              <a:off x="3318063" y="3194383"/>
              <a:ext cx="1203867" cy="1167385"/>
            </a:xfrm>
            <a:custGeom>
              <a:avLst/>
              <a:gdLst/>
              <a:ahLst/>
              <a:cxnLst/>
              <a:rect l="l" t="t" r="r" b="b"/>
              <a:pathLst>
                <a:path w="31954" h="20822" extrusionOk="0">
                  <a:moveTo>
                    <a:pt x="7355" y="0"/>
                  </a:moveTo>
                  <a:lnTo>
                    <a:pt x="31954" y="8796"/>
                  </a:lnTo>
                  <a:lnTo>
                    <a:pt x="31954" y="20822"/>
                  </a:lnTo>
                  <a:lnTo>
                    <a:pt x="0" y="8895"/>
                  </a:lnTo>
                  <a:close/>
                </a:path>
              </a:pathLst>
            </a:custGeom>
            <a:solidFill>
              <a:srgbClr val="802017"/>
            </a:solidFill>
            <a:ln>
              <a:noFill/>
            </a:ln>
          </p:spPr>
        </p:sp>
        <p:sp>
          <p:nvSpPr>
            <p:cNvPr id="169" name="Google Shape;169;p18"/>
            <p:cNvSpPr/>
            <p:nvPr/>
          </p:nvSpPr>
          <p:spPr>
            <a:xfrm flipH="1">
              <a:off x="4522196" y="3194383"/>
              <a:ext cx="1203867" cy="1167385"/>
            </a:xfrm>
            <a:custGeom>
              <a:avLst/>
              <a:gdLst/>
              <a:ahLst/>
              <a:cxnLst/>
              <a:rect l="l" t="t" r="r" b="b"/>
              <a:pathLst>
                <a:path w="31954" h="20822" extrusionOk="0">
                  <a:moveTo>
                    <a:pt x="7355" y="0"/>
                  </a:moveTo>
                  <a:lnTo>
                    <a:pt x="31954" y="8796"/>
                  </a:lnTo>
                  <a:lnTo>
                    <a:pt x="31954" y="20822"/>
                  </a:lnTo>
                  <a:lnTo>
                    <a:pt x="0" y="8895"/>
                  </a:lnTo>
                  <a:close/>
                </a:path>
              </a:pathLst>
            </a:custGeom>
            <a:solidFill>
              <a:srgbClr val="D83829"/>
            </a:solidFill>
            <a:ln>
              <a:noFill/>
            </a:ln>
          </p:spPr>
        </p:sp>
        <p:sp>
          <p:nvSpPr>
            <p:cNvPr id="170" name="Google Shape;170;p18"/>
            <p:cNvSpPr/>
            <p:nvPr/>
          </p:nvSpPr>
          <p:spPr>
            <a:xfrm>
              <a:off x="3844034" y="2401368"/>
              <a:ext cx="1356545" cy="672851"/>
            </a:xfrm>
            <a:custGeom>
              <a:avLst/>
              <a:gdLst/>
              <a:ahLst/>
              <a:cxnLst/>
              <a:rect l="l" t="t" r="r" b="b"/>
              <a:pathLst>
                <a:path w="39012" h="12970" extrusionOk="0">
                  <a:moveTo>
                    <a:pt x="0" y="5914"/>
                  </a:moveTo>
                  <a:lnTo>
                    <a:pt x="19531" y="12970"/>
                  </a:lnTo>
                  <a:lnTo>
                    <a:pt x="39012" y="5914"/>
                  </a:lnTo>
                  <a:lnTo>
                    <a:pt x="19581" y="0"/>
                  </a:lnTo>
                  <a:close/>
                </a:path>
              </a:pathLst>
            </a:custGeom>
            <a:solidFill>
              <a:srgbClr val="D9D9D9"/>
            </a:solidFill>
            <a:ln>
              <a:noFill/>
            </a:ln>
          </p:spPr>
        </p:sp>
        <p:sp>
          <p:nvSpPr>
            <p:cNvPr id="171" name="Google Shape;171;p18"/>
            <p:cNvSpPr/>
            <p:nvPr/>
          </p:nvSpPr>
          <p:spPr>
            <a:xfrm>
              <a:off x="3930892" y="2272397"/>
              <a:ext cx="1175304" cy="581421"/>
            </a:xfrm>
            <a:custGeom>
              <a:avLst/>
              <a:gdLst/>
              <a:ahLst/>
              <a:cxnLst/>
              <a:rect l="l" t="t" r="r" b="b"/>
              <a:pathLst>
                <a:path w="49248" h="16300" extrusionOk="0">
                  <a:moveTo>
                    <a:pt x="0" y="7554"/>
                  </a:moveTo>
                  <a:lnTo>
                    <a:pt x="24649" y="16300"/>
                  </a:lnTo>
                  <a:lnTo>
                    <a:pt x="49248" y="7604"/>
                  </a:lnTo>
                  <a:lnTo>
                    <a:pt x="24599" y="0"/>
                  </a:lnTo>
                  <a:close/>
                </a:path>
              </a:pathLst>
            </a:custGeom>
            <a:solidFill>
              <a:srgbClr val="D9D9D9"/>
            </a:solidFill>
            <a:ln>
              <a:noFill/>
            </a:ln>
          </p:spPr>
        </p:sp>
        <p:sp>
          <p:nvSpPr>
            <p:cNvPr id="172" name="Google Shape;172;p18"/>
            <p:cNvSpPr/>
            <p:nvPr/>
          </p:nvSpPr>
          <p:spPr>
            <a:xfrm>
              <a:off x="4052837" y="2081437"/>
              <a:ext cx="931314" cy="460727"/>
            </a:xfrm>
            <a:custGeom>
              <a:avLst/>
              <a:gdLst/>
              <a:ahLst/>
              <a:cxnLst/>
              <a:rect l="l" t="t" r="r" b="b"/>
              <a:pathLst>
                <a:path w="39012" h="12970" extrusionOk="0">
                  <a:moveTo>
                    <a:pt x="0" y="5914"/>
                  </a:moveTo>
                  <a:lnTo>
                    <a:pt x="19531" y="12970"/>
                  </a:lnTo>
                  <a:lnTo>
                    <a:pt x="39012" y="5914"/>
                  </a:lnTo>
                  <a:lnTo>
                    <a:pt x="19581" y="0"/>
                  </a:lnTo>
                  <a:close/>
                </a:path>
              </a:pathLst>
            </a:custGeom>
            <a:solidFill>
              <a:srgbClr val="D9D9D9"/>
            </a:solidFill>
            <a:ln>
              <a:noFill/>
            </a:ln>
          </p:spPr>
        </p:sp>
        <p:sp>
          <p:nvSpPr>
            <p:cNvPr id="173" name="Google Shape;173;p18"/>
            <p:cNvSpPr/>
            <p:nvPr/>
          </p:nvSpPr>
          <p:spPr>
            <a:xfrm>
              <a:off x="4233144" y="1787006"/>
              <a:ext cx="573183" cy="289305"/>
            </a:xfrm>
            <a:custGeom>
              <a:avLst/>
              <a:gdLst/>
              <a:ahLst/>
              <a:cxnLst/>
              <a:rect l="l" t="t" r="r" b="b"/>
              <a:pathLst>
                <a:path w="24053" h="8150" extrusionOk="0">
                  <a:moveTo>
                    <a:pt x="0" y="3827"/>
                  </a:moveTo>
                  <a:lnTo>
                    <a:pt x="11976" y="8150"/>
                  </a:lnTo>
                  <a:lnTo>
                    <a:pt x="24053" y="3827"/>
                  </a:lnTo>
                  <a:lnTo>
                    <a:pt x="12126" y="0"/>
                  </a:lnTo>
                  <a:close/>
                </a:path>
              </a:pathLst>
            </a:custGeom>
            <a:solidFill>
              <a:srgbClr val="D9D9D9"/>
            </a:solidFill>
            <a:ln>
              <a:noFill/>
            </a:ln>
          </p:spPr>
        </p:sp>
        <p:sp>
          <p:nvSpPr>
            <p:cNvPr id="174" name="Google Shape;174;p18"/>
            <p:cNvSpPr/>
            <p:nvPr/>
          </p:nvSpPr>
          <p:spPr>
            <a:xfrm>
              <a:off x="3640743" y="2708179"/>
              <a:ext cx="881371" cy="854431"/>
            </a:xfrm>
            <a:custGeom>
              <a:avLst/>
              <a:gdLst/>
              <a:ahLst/>
              <a:cxnLst/>
              <a:rect l="l" t="t" r="r" b="b"/>
              <a:pathLst>
                <a:path w="31954" h="20822" extrusionOk="0">
                  <a:moveTo>
                    <a:pt x="7355" y="0"/>
                  </a:moveTo>
                  <a:lnTo>
                    <a:pt x="31954" y="8796"/>
                  </a:lnTo>
                  <a:lnTo>
                    <a:pt x="31954" y="20822"/>
                  </a:lnTo>
                  <a:lnTo>
                    <a:pt x="0" y="8895"/>
                  </a:lnTo>
                  <a:close/>
                </a:path>
              </a:pathLst>
            </a:custGeom>
            <a:solidFill>
              <a:srgbClr val="802017"/>
            </a:solidFill>
            <a:ln>
              <a:noFill/>
            </a:ln>
          </p:spPr>
        </p:sp>
        <p:sp>
          <p:nvSpPr>
            <p:cNvPr id="175" name="Google Shape;175;p18"/>
            <p:cNvSpPr/>
            <p:nvPr/>
          </p:nvSpPr>
          <p:spPr>
            <a:xfrm>
              <a:off x="3964720" y="2291507"/>
              <a:ext cx="555203" cy="453658"/>
            </a:xfrm>
            <a:custGeom>
              <a:avLst/>
              <a:gdLst/>
              <a:ahLst/>
              <a:cxnLst/>
              <a:rect l="l" t="t" r="r" b="b"/>
              <a:pathLst>
                <a:path w="23257" h="12771" extrusionOk="0">
                  <a:moveTo>
                    <a:pt x="3727" y="0"/>
                  </a:moveTo>
                  <a:lnTo>
                    <a:pt x="0" y="4522"/>
                  </a:lnTo>
                  <a:lnTo>
                    <a:pt x="23257" y="12771"/>
                  </a:lnTo>
                  <a:lnTo>
                    <a:pt x="23257" y="7056"/>
                  </a:lnTo>
                  <a:close/>
                </a:path>
              </a:pathLst>
            </a:custGeom>
            <a:gradFill>
              <a:gsLst>
                <a:gs pos="0">
                  <a:srgbClr val="FFCA37"/>
                </a:gs>
                <a:gs pos="100000">
                  <a:srgbClr val="AD8107"/>
                </a:gs>
              </a:gsLst>
              <a:lin ang="5400012" scaled="0"/>
            </a:gradFill>
            <a:ln>
              <a:noFill/>
            </a:ln>
          </p:spPr>
        </p:sp>
        <p:sp>
          <p:nvSpPr>
            <p:cNvPr id="176" name="Google Shape;176;p18"/>
            <p:cNvSpPr/>
            <p:nvPr/>
          </p:nvSpPr>
          <p:spPr>
            <a:xfrm flipH="1">
              <a:off x="4518736" y="2291507"/>
              <a:ext cx="555203" cy="453658"/>
            </a:xfrm>
            <a:custGeom>
              <a:avLst/>
              <a:gdLst/>
              <a:ahLst/>
              <a:cxnLst/>
              <a:rect l="l" t="t" r="r" b="b"/>
              <a:pathLst>
                <a:path w="23257" h="12771" extrusionOk="0">
                  <a:moveTo>
                    <a:pt x="3727" y="0"/>
                  </a:moveTo>
                  <a:lnTo>
                    <a:pt x="0" y="4522"/>
                  </a:lnTo>
                  <a:lnTo>
                    <a:pt x="23257" y="12771"/>
                  </a:lnTo>
                  <a:lnTo>
                    <a:pt x="23257" y="7056"/>
                  </a:lnTo>
                  <a:close/>
                </a:path>
              </a:pathLst>
            </a:custGeom>
            <a:solidFill>
              <a:srgbClr val="F4B400"/>
            </a:solidFill>
            <a:ln>
              <a:noFill/>
            </a:ln>
          </p:spPr>
        </p:sp>
        <p:sp>
          <p:nvSpPr>
            <p:cNvPr id="177" name="Google Shape;177;p18"/>
            <p:cNvSpPr/>
            <p:nvPr/>
          </p:nvSpPr>
          <p:spPr>
            <a:xfrm>
              <a:off x="4084537" y="1922553"/>
              <a:ext cx="435387" cy="501365"/>
            </a:xfrm>
            <a:custGeom>
              <a:avLst/>
              <a:gdLst/>
              <a:ahLst/>
              <a:cxnLst/>
              <a:rect l="l" t="t" r="r" b="b"/>
              <a:pathLst>
                <a:path w="18238" h="14114" extrusionOk="0">
                  <a:moveTo>
                    <a:pt x="6262" y="0"/>
                  </a:moveTo>
                  <a:lnTo>
                    <a:pt x="18238" y="4324"/>
                  </a:lnTo>
                  <a:lnTo>
                    <a:pt x="18238" y="14114"/>
                  </a:lnTo>
                  <a:lnTo>
                    <a:pt x="0" y="7554"/>
                  </a:lnTo>
                  <a:close/>
                </a:path>
              </a:pathLst>
            </a:custGeom>
            <a:solidFill>
              <a:srgbClr val="802017"/>
            </a:solidFill>
            <a:ln>
              <a:noFill/>
            </a:ln>
          </p:spPr>
        </p:sp>
        <p:sp>
          <p:nvSpPr>
            <p:cNvPr id="178" name="Google Shape;178;p18"/>
            <p:cNvSpPr/>
            <p:nvPr/>
          </p:nvSpPr>
          <p:spPr>
            <a:xfrm flipH="1">
              <a:off x="4518735" y="1922553"/>
              <a:ext cx="435387" cy="501365"/>
            </a:xfrm>
            <a:custGeom>
              <a:avLst/>
              <a:gdLst/>
              <a:ahLst/>
              <a:cxnLst/>
              <a:rect l="l" t="t" r="r" b="b"/>
              <a:pathLst>
                <a:path w="18238" h="14114" extrusionOk="0">
                  <a:moveTo>
                    <a:pt x="6262" y="0"/>
                  </a:moveTo>
                  <a:lnTo>
                    <a:pt x="18238" y="4324"/>
                  </a:lnTo>
                  <a:lnTo>
                    <a:pt x="18238" y="14114"/>
                  </a:lnTo>
                  <a:lnTo>
                    <a:pt x="0" y="7554"/>
                  </a:lnTo>
                  <a:close/>
                </a:path>
              </a:pathLst>
            </a:custGeom>
            <a:solidFill>
              <a:srgbClr val="A72A1E"/>
            </a:solidFill>
            <a:ln>
              <a:noFill/>
            </a:ln>
          </p:spPr>
        </p:sp>
        <p:sp>
          <p:nvSpPr>
            <p:cNvPr id="179" name="Google Shape;179;p18"/>
            <p:cNvSpPr/>
            <p:nvPr/>
          </p:nvSpPr>
          <p:spPr>
            <a:xfrm>
              <a:off x="4266040" y="1368287"/>
              <a:ext cx="253884" cy="593119"/>
            </a:xfrm>
            <a:custGeom>
              <a:avLst/>
              <a:gdLst/>
              <a:ahLst/>
              <a:cxnLst/>
              <a:rect l="l" t="t" r="r" b="b"/>
              <a:pathLst>
                <a:path w="10635" h="16697" extrusionOk="0">
                  <a:moveTo>
                    <a:pt x="10635" y="0"/>
                  </a:moveTo>
                  <a:lnTo>
                    <a:pt x="0" y="12722"/>
                  </a:lnTo>
                  <a:lnTo>
                    <a:pt x="10635" y="16697"/>
                  </a:lnTo>
                  <a:close/>
                </a:path>
              </a:pathLst>
            </a:custGeom>
            <a:solidFill>
              <a:srgbClr val="802017"/>
            </a:solidFill>
            <a:ln>
              <a:noFill/>
            </a:ln>
          </p:spPr>
        </p:sp>
        <p:sp>
          <p:nvSpPr>
            <p:cNvPr id="180" name="Google Shape;180;p18"/>
            <p:cNvSpPr/>
            <p:nvPr/>
          </p:nvSpPr>
          <p:spPr>
            <a:xfrm flipH="1">
              <a:off x="4518734" y="1368287"/>
              <a:ext cx="253884" cy="593119"/>
            </a:xfrm>
            <a:custGeom>
              <a:avLst/>
              <a:gdLst/>
              <a:ahLst/>
              <a:cxnLst/>
              <a:rect l="l" t="t" r="r" b="b"/>
              <a:pathLst>
                <a:path w="10635" h="16697" extrusionOk="0">
                  <a:moveTo>
                    <a:pt x="10635" y="0"/>
                  </a:moveTo>
                  <a:lnTo>
                    <a:pt x="0" y="12722"/>
                  </a:lnTo>
                  <a:lnTo>
                    <a:pt x="10635" y="16697"/>
                  </a:lnTo>
                  <a:close/>
                </a:path>
              </a:pathLst>
            </a:custGeom>
            <a:solidFill>
              <a:srgbClr val="A72A1E"/>
            </a:solidFill>
            <a:ln>
              <a:noFill/>
            </a:ln>
          </p:spPr>
        </p:sp>
        <p:sp>
          <p:nvSpPr>
            <p:cNvPr id="181" name="Google Shape;181;p18"/>
            <p:cNvSpPr/>
            <p:nvPr/>
          </p:nvSpPr>
          <p:spPr>
            <a:xfrm>
              <a:off x="3877348" y="2290728"/>
              <a:ext cx="642683" cy="657851"/>
            </a:xfrm>
            <a:custGeom>
              <a:avLst/>
              <a:gdLst/>
              <a:ahLst/>
              <a:cxnLst/>
              <a:rect l="l" t="t" r="r" b="b"/>
              <a:pathLst>
                <a:path w="65016" h="46623" extrusionOk="0">
                  <a:moveTo>
                    <a:pt x="17858" y="0"/>
                  </a:moveTo>
                  <a:lnTo>
                    <a:pt x="0" y="22135"/>
                  </a:lnTo>
                  <a:lnTo>
                    <a:pt x="65016" y="46623"/>
                  </a:lnTo>
                  <a:lnTo>
                    <a:pt x="65016" y="17537"/>
                  </a:lnTo>
                  <a:close/>
                </a:path>
              </a:pathLst>
            </a:custGeom>
            <a:solidFill>
              <a:srgbClr val="802017"/>
            </a:solidFill>
            <a:ln>
              <a:noFill/>
            </a:ln>
          </p:spPr>
        </p:sp>
        <p:sp>
          <p:nvSpPr>
            <p:cNvPr id="182" name="Google Shape;182;p18"/>
            <p:cNvSpPr/>
            <p:nvPr/>
          </p:nvSpPr>
          <p:spPr>
            <a:xfrm flipH="1">
              <a:off x="4518572" y="2291772"/>
              <a:ext cx="642683" cy="657851"/>
            </a:xfrm>
            <a:custGeom>
              <a:avLst/>
              <a:gdLst/>
              <a:ahLst/>
              <a:cxnLst/>
              <a:rect l="l" t="t" r="r" b="b"/>
              <a:pathLst>
                <a:path w="65016" h="46623" extrusionOk="0">
                  <a:moveTo>
                    <a:pt x="17858" y="0"/>
                  </a:moveTo>
                  <a:lnTo>
                    <a:pt x="0" y="22135"/>
                  </a:lnTo>
                  <a:lnTo>
                    <a:pt x="65016" y="46623"/>
                  </a:lnTo>
                  <a:lnTo>
                    <a:pt x="65016" y="17537"/>
                  </a:lnTo>
                  <a:close/>
                </a:path>
              </a:pathLst>
            </a:custGeom>
            <a:solidFill>
              <a:srgbClr val="B02C20"/>
            </a:solidFill>
            <a:ln>
              <a:noFill/>
            </a:ln>
          </p:spPr>
        </p:sp>
        <p:sp>
          <p:nvSpPr>
            <p:cNvPr id="183" name="Google Shape;183;p18"/>
            <p:cNvSpPr/>
            <p:nvPr/>
          </p:nvSpPr>
          <p:spPr>
            <a:xfrm flipH="1">
              <a:off x="4522009" y="2708179"/>
              <a:ext cx="881371" cy="854431"/>
            </a:xfrm>
            <a:custGeom>
              <a:avLst/>
              <a:gdLst/>
              <a:ahLst/>
              <a:cxnLst/>
              <a:rect l="l" t="t" r="r" b="b"/>
              <a:pathLst>
                <a:path w="31954" h="20822" extrusionOk="0">
                  <a:moveTo>
                    <a:pt x="7355" y="0"/>
                  </a:moveTo>
                  <a:lnTo>
                    <a:pt x="31954" y="8796"/>
                  </a:lnTo>
                  <a:lnTo>
                    <a:pt x="31954" y="20822"/>
                  </a:lnTo>
                  <a:lnTo>
                    <a:pt x="0" y="8895"/>
                  </a:lnTo>
                  <a:close/>
                </a:path>
              </a:pathLst>
            </a:custGeom>
            <a:solidFill>
              <a:srgbClr val="BE2F22"/>
            </a:solidFill>
            <a:ln>
              <a:noFill/>
            </a:ln>
          </p:spPr>
        </p:sp>
      </p:grpSp>
      <p:sp>
        <p:nvSpPr>
          <p:cNvPr id="184" name="Google Shape;184;p1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118326"/>
    </mc:Choice>
    <mc:Fallback xmlns="">
      <p:transition spd="slow" advTm="11832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9"/>
          <p:cNvSpPr txBox="1">
            <a:spLocks noGrp="1"/>
          </p:cNvSpPr>
          <p:nvPr>
            <p:ph type="title"/>
          </p:nvPr>
        </p:nvSpPr>
        <p:spPr>
          <a:xfrm>
            <a:off x="387900" y="5272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Exploratory Data Analysis</a:t>
            </a:r>
            <a:endParaRPr sz="3000">
              <a:latin typeface="Lora"/>
              <a:ea typeface="Lora"/>
              <a:cs typeface="Lora"/>
              <a:sym typeface="Lora"/>
            </a:endParaRPr>
          </a:p>
        </p:txBody>
      </p:sp>
      <p:sp>
        <p:nvSpPr>
          <p:cNvPr id="190" name="Google Shape;190;p19"/>
          <p:cNvSpPr txBox="1">
            <a:spLocks noGrp="1"/>
          </p:cNvSpPr>
          <p:nvPr>
            <p:ph type="body" idx="1"/>
          </p:nvPr>
        </p:nvSpPr>
        <p:spPr>
          <a:xfrm>
            <a:off x="311700" y="1483700"/>
            <a:ext cx="4260300" cy="3377400"/>
          </a:xfrm>
          <a:prstGeom prst="rect">
            <a:avLst/>
          </a:prstGeom>
        </p:spPr>
        <p:txBody>
          <a:bodyPr spcFirstLastPara="1" wrap="square" lIns="91425" tIns="91425" rIns="91425" bIns="91425" anchor="t" anchorCtr="0">
            <a:noAutofit/>
          </a:bodyPr>
          <a:lstStyle/>
          <a:p>
            <a:pPr marL="457200" lvl="0" indent="-311150" algn="just" rtl="0">
              <a:spcBef>
                <a:spcPts val="0"/>
              </a:spcBef>
              <a:spcAft>
                <a:spcPts val="0"/>
              </a:spcAft>
              <a:buSzPts val="1300"/>
              <a:buChar char="●"/>
            </a:pPr>
            <a:r>
              <a:rPr lang="en"/>
              <a:t>We have attempted the understand the COVID-19 situation for USA to </a:t>
            </a:r>
            <a:r>
              <a:rPr lang="en" b="1" u="sng"/>
              <a:t>gauge the confidence level in our results</a:t>
            </a:r>
            <a:endParaRPr b="1" u="sng"/>
          </a:p>
          <a:p>
            <a:pPr marL="457200" lvl="0" indent="-311150" algn="just" rtl="0">
              <a:spcBef>
                <a:spcPts val="1000"/>
              </a:spcBef>
              <a:spcAft>
                <a:spcPts val="0"/>
              </a:spcAft>
              <a:buSzPts val="1300"/>
              <a:buChar char="●"/>
            </a:pPr>
            <a:r>
              <a:rPr lang="en"/>
              <a:t>Instead of plotting the number of confirmed cases with time, we will plot it with the number of new confirmed cases in the last week</a:t>
            </a:r>
            <a:endParaRPr/>
          </a:p>
          <a:p>
            <a:pPr marL="457200" lvl="0" indent="-311150" algn="just" rtl="0">
              <a:spcBef>
                <a:spcPts val="1000"/>
              </a:spcBef>
              <a:spcAft>
                <a:spcPts val="0"/>
              </a:spcAft>
              <a:buSzPts val="1300"/>
              <a:buChar char="●"/>
            </a:pPr>
            <a:r>
              <a:rPr lang="en"/>
              <a:t>This is because COVID-19 is not time dependent directly but it is dependent on new cases per week</a:t>
            </a:r>
            <a:endParaRPr/>
          </a:p>
          <a:p>
            <a:pPr marL="457200" lvl="0" indent="-311150" algn="just" rtl="0">
              <a:spcBef>
                <a:spcPts val="1000"/>
              </a:spcBef>
              <a:spcAft>
                <a:spcPts val="1600"/>
              </a:spcAft>
              <a:buSzPts val="1300"/>
              <a:buChar char="●"/>
            </a:pPr>
            <a:r>
              <a:rPr lang="en"/>
              <a:t>As our graph suggests, the exponential growth of COVID-19 has depleted with time and </a:t>
            </a:r>
            <a:r>
              <a:rPr lang="en" b="1" u="sng"/>
              <a:t>the curve has begun to not only flatten but have also started to dip</a:t>
            </a:r>
            <a:r>
              <a:rPr lang="en"/>
              <a:t>.</a:t>
            </a:r>
            <a:endParaRPr/>
          </a:p>
        </p:txBody>
      </p:sp>
      <p:pic>
        <p:nvPicPr>
          <p:cNvPr id="191" name="Google Shape;191;p19"/>
          <p:cNvPicPr preferRelativeResize="0"/>
          <p:nvPr/>
        </p:nvPicPr>
        <p:blipFill>
          <a:blip r:embed="rId3">
            <a:alphaModFix/>
          </a:blip>
          <a:stretch>
            <a:fillRect/>
          </a:stretch>
        </p:blipFill>
        <p:spPr>
          <a:xfrm>
            <a:off x="4724400" y="1563500"/>
            <a:ext cx="4267200" cy="2016495"/>
          </a:xfrm>
          <a:prstGeom prst="rect">
            <a:avLst/>
          </a:prstGeom>
          <a:noFill/>
          <a:ln>
            <a:noFill/>
          </a:ln>
          <a:effectLst>
            <a:outerShdw blurRad="57150" dist="19050" dir="5400000" algn="bl" rotWithShape="0">
              <a:srgbClr val="000000">
                <a:alpha val="50000"/>
              </a:srgbClr>
            </a:outerShdw>
          </a:effectLst>
        </p:spPr>
      </p:pic>
      <p:sp>
        <p:nvSpPr>
          <p:cNvPr id="192" name="Google Shape;192;p19"/>
          <p:cNvSpPr txBox="1"/>
          <p:nvPr/>
        </p:nvSpPr>
        <p:spPr>
          <a:xfrm>
            <a:off x="4823250" y="3834900"/>
            <a:ext cx="4168500" cy="8691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1600"/>
              </a:spcAft>
              <a:buNone/>
            </a:pPr>
            <a:r>
              <a:rPr lang="en" sz="1300">
                <a:solidFill>
                  <a:schemeClr val="accent1"/>
                </a:solidFill>
                <a:latin typeface="Lato"/>
                <a:ea typeface="Lato"/>
                <a:cs typeface="Lato"/>
                <a:sym typeface="Lato"/>
              </a:rPr>
              <a:t>We can safely assume that the COVID situation is not getting worse and </a:t>
            </a:r>
            <a:r>
              <a:rPr lang="en" sz="1300" b="1" u="sng">
                <a:solidFill>
                  <a:schemeClr val="accent1"/>
                </a:solidFill>
                <a:latin typeface="Lato"/>
                <a:ea typeface="Lato"/>
                <a:cs typeface="Lato"/>
                <a:sym typeface="Lato"/>
              </a:rPr>
              <a:t>have more confidence in our results</a:t>
            </a:r>
            <a:r>
              <a:rPr lang="en" sz="1300">
                <a:solidFill>
                  <a:schemeClr val="accent1"/>
                </a:solidFill>
                <a:latin typeface="Lato"/>
                <a:ea typeface="Lato"/>
                <a:cs typeface="Lato"/>
                <a:sym typeface="Lato"/>
              </a:rPr>
              <a:t> before of the reduced ambiguity.</a:t>
            </a:r>
            <a:endParaRPr>
              <a:latin typeface="Lato"/>
              <a:ea typeface="Lato"/>
              <a:cs typeface="Lato"/>
              <a:sym typeface="Lato"/>
            </a:endParaRPr>
          </a:p>
        </p:txBody>
      </p:sp>
      <p:cxnSp>
        <p:nvCxnSpPr>
          <p:cNvPr id="193" name="Google Shape;193;p19"/>
          <p:cNvCxnSpPr/>
          <p:nvPr/>
        </p:nvCxnSpPr>
        <p:spPr>
          <a:xfrm>
            <a:off x="8640800" y="1476625"/>
            <a:ext cx="148200" cy="501600"/>
          </a:xfrm>
          <a:prstGeom prst="straightConnector1">
            <a:avLst/>
          </a:prstGeom>
          <a:noFill/>
          <a:ln w="9525" cap="flat" cmpd="sng">
            <a:solidFill>
              <a:schemeClr val="dk2"/>
            </a:solidFill>
            <a:prstDash val="solid"/>
            <a:round/>
            <a:headEnd type="none" w="med" len="med"/>
            <a:tailEnd type="triangle" w="med" len="med"/>
          </a:ln>
        </p:spPr>
      </p:cxnSp>
      <p:sp>
        <p:nvSpPr>
          <p:cNvPr id="194" name="Google Shape;194;p19"/>
          <p:cNvSpPr txBox="1"/>
          <p:nvPr/>
        </p:nvSpPr>
        <p:spPr>
          <a:xfrm>
            <a:off x="8144400" y="1209700"/>
            <a:ext cx="847200" cy="311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latin typeface="Calibri"/>
                <a:ea typeface="Calibri"/>
                <a:cs typeface="Calibri"/>
                <a:sym typeface="Calibri"/>
              </a:rPr>
              <a:t>Current Week</a:t>
            </a:r>
            <a:endParaRPr sz="900">
              <a:latin typeface="Calibri"/>
              <a:ea typeface="Calibri"/>
              <a:cs typeface="Calibri"/>
              <a:sym typeface="Calibri"/>
            </a:endParaRPr>
          </a:p>
        </p:txBody>
      </p:sp>
      <p:sp>
        <p:nvSpPr>
          <p:cNvPr id="195" name="Google Shape;195;p1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mc:AlternateContent xmlns:mc="http://schemas.openxmlformats.org/markup-compatibility/2006" xmlns:p14="http://schemas.microsoft.com/office/powerpoint/2010/main">
    <mc:Choice Requires="p14">
      <p:transition spd="slow" p14:dur="2000" advTm="84480"/>
    </mc:Choice>
    <mc:Fallback xmlns="">
      <p:transition spd="slow" advTm="8448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0"/>
          <p:cNvSpPr txBox="1">
            <a:spLocks noGrp="1"/>
          </p:cNvSpPr>
          <p:nvPr>
            <p:ph type="title"/>
          </p:nvPr>
        </p:nvSpPr>
        <p:spPr>
          <a:xfrm>
            <a:off x="540300" y="521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Algorithms used</a:t>
            </a:r>
            <a:endParaRPr sz="3000">
              <a:latin typeface="Lora"/>
              <a:ea typeface="Lora"/>
              <a:cs typeface="Lora"/>
              <a:sym typeface="Lora"/>
            </a:endParaRPr>
          </a:p>
        </p:txBody>
      </p:sp>
      <p:sp>
        <p:nvSpPr>
          <p:cNvPr id="201" name="Google Shape;201;p2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grpSp>
        <p:nvGrpSpPr>
          <p:cNvPr id="202" name="Google Shape;202;p20"/>
          <p:cNvGrpSpPr/>
          <p:nvPr/>
        </p:nvGrpSpPr>
        <p:grpSpPr>
          <a:xfrm>
            <a:off x="2214204" y="1017728"/>
            <a:ext cx="4036590" cy="3941676"/>
            <a:chOff x="2256567" y="677103"/>
            <a:chExt cx="4036590" cy="3941676"/>
          </a:xfrm>
        </p:grpSpPr>
        <p:sp>
          <p:nvSpPr>
            <p:cNvPr id="203" name="Google Shape;203;p20"/>
            <p:cNvSpPr/>
            <p:nvPr/>
          </p:nvSpPr>
          <p:spPr>
            <a:xfrm rot="-6597333">
              <a:off x="4296826" y="3950027"/>
              <a:ext cx="586303" cy="586303"/>
            </a:xfrm>
            <a:prstGeom prst="ellipse">
              <a:avLst/>
            </a:prstGeom>
            <a:solidFill>
              <a:srgbClr val="EDA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0"/>
            <p:cNvSpPr/>
            <p:nvPr/>
          </p:nvSpPr>
          <p:spPr>
            <a:xfrm rot="-6599386">
              <a:off x="2318596" y="1407533"/>
              <a:ext cx="440541" cy="440541"/>
            </a:xfrm>
            <a:prstGeom prst="ellipse">
              <a:avLst/>
            </a:prstGeom>
            <a:solidFill>
              <a:srgbClr val="EDA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0"/>
            <p:cNvSpPr/>
            <p:nvPr/>
          </p:nvSpPr>
          <p:spPr>
            <a:xfrm rot="-6598839">
              <a:off x="2887641" y="2346984"/>
              <a:ext cx="1199287" cy="1199287"/>
            </a:xfrm>
            <a:prstGeom prst="ellipse">
              <a:avLst/>
            </a:prstGeom>
            <a:solidFill>
              <a:srgbClr val="EDA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rot="-6598620">
              <a:off x="4374916" y="913763"/>
              <a:ext cx="1681581" cy="1681581"/>
            </a:xfrm>
            <a:prstGeom prst="ellipse">
              <a:avLst/>
            </a:prstGeom>
            <a:solidFill>
              <a:srgbClr val="EDA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rot="-6597866">
              <a:off x="2661829" y="2208216"/>
              <a:ext cx="629106" cy="629106"/>
            </a:xfrm>
            <a:prstGeom prst="ellipse">
              <a:avLst/>
            </a:prstGeom>
            <a:solidFill>
              <a:srgbClr val="A72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rot="-6597701">
              <a:off x="3267625" y="1113818"/>
              <a:ext cx="274172" cy="274172"/>
            </a:xfrm>
            <a:prstGeom prst="ellipse">
              <a:avLst/>
            </a:prstGeom>
            <a:solidFill>
              <a:srgbClr val="EDA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 name="Google Shape;209;p20"/>
          <p:cNvGrpSpPr/>
          <p:nvPr/>
        </p:nvGrpSpPr>
        <p:grpSpPr>
          <a:xfrm>
            <a:off x="4404831" y="2156391"/>
            <a:ext cx="2440200" cy="2440200"/>
            <a:chOff x="4447194" y="1815766"/>
            <a:chExt cx="2440200" cy="2440200"/>
          </a:xfrm>
        </p:grpSpPr>
        <p:sp>
          <p:nvSpPr>
            <p:cNvPr id="210" name="Google Shape;210;p20"/>
            <p:cNvSpPr/>
            <p:nvPr/>
          </p:nvSpPr>
          <p:spPr>
            <a:xfrm>
              <a:off x="4447194" y="1815766"/>
              <a:ext cx="2440200" cy="2440200"/>
            </a:xfrm>
            <a:prstGeom prst="ellipse">
              <a:avLst/>
            </a:prstGeom>
            <a:solidFill>
              <a:srgbClr val="802017"/>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0"/>
            <p:cNvSpPr txBox="1"/>
            <p:nvPr/>
          </p:nvSpPr>
          <p:spPr>
            <a:xfrm>
              <a:off x="4735950" y="2504275"/>
              <a:ext cx="1862700" cy="1163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FFFFFF"/>
                  </a:solidFill>
                  <a:latin typeface="Roboto"/>
                  <a:ea typeface="Roboto"/>
                  <a:cs typeface="Roboto"/>
                  <a:sym typeface="Roboto"/>
                </a:rPr>
                <a:t>Long Short Term Memory</a:t>
              </a:r>
              <a:endParaRPr sz="1200">
                <a:solidFill>
                  <a:srgbClr val="FFFFFF"/>
                </a:solidFill>
                <a:latin typeface="Roboto"/>
                <a:ea typeface="Roboto"/>
                <a:cs typeface="Roboto"/>
                <a:sym typeface="Roboto"/>
              </a:endParaRPr>
            </a:p>
          </p:txBody>
        </p:sp>
      </p:grpSp>
      <p:grpSp>
        <p:nvGrpSpPr>
          <p:cNvPr id="212" name="Google Shape;212;p20"/>
          <p:cNvGrpSpPr/>
          <p:nvPr/>
        </p:nvGrpSpPr>
        <p:grpSpPr>
          <a:xfrm>
            <a:off x="3524574" y="1714678"/>
            <a:ext cx="1423800" cy="1423800"/>
            <a:chOff x="3490737" y="1374053"/>
            <a:chExt cx="1423800" cy="1423800"/>
          </a:xfrm>
        </p:grpSpPr>
        <p:sp>
          <p:nvSpPr>
            <p:cNvPr id="213" name="Google Shape;213;p20"/>
            <p:cNvSpPr/>
            <p:nvPr/>
          </p:nvSpPr>
          <p:spPr>
            <a:xfrm>
              <a:off x="3490737" y="1374053"/>
              <a:ext cx="1423800" cy="1423800"/>
            </a:xfrm>
            <a:prstGeom prst="ellipse">
              <a:avLst/>
            </a:prstGeom>
            <a:solidFill>
              <a:srgbClr val="B02C20"/>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0"/>
            <p:cNvSpPr txBox="1"/>
            <p:nvPr/>
          </p:nvSpPr>
          <p:spPr>
            <a:xfrm>
              <a:off x="3718754" y="1613603"/>
              <a:ext cx="967800" cy="9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Linear Regression</a:t>
              </a:r>
              <a:endParaRPr sz="1000">
                <a:solidFill>
                  <a:srgbClr val="FFFFFF"/>
                </a:solidFill>
                <a:latin typeface="Roboto"/>
                <a:ea typeface="Roboto"/>
                <a:cs typeface="Roboto"/>
                <a:sym typeface="Roboto"/>
              </a:endParaRPr>
            </a:p>
          </p:txBody>
        </p:sp>
      </p:grpSp>
      <p:grpSp>
        <p:nvGrpSpPr>
          <p:cNvPr id="215" name="Google Shape;215;p20"/>
          <p:cNvGrpSpPr/>
          <p:nvPr/>
        </p:nvGrpSpPr>
        <p:grpSpPr>
          <a:xfrm>
            <a:off x="3183391" y="3278914"/>
            <a:ext cx="1498800" cy="1498800"/>
            <a:chOff x="644203" y="3718814"/>
            <a:chExt cx="1498800" cy="1498800"/>
          </a:xfrm>
        </p:grpSpPr>
        <p:sp>
          <p:nvSpPr>
            <p:cNvPr id="216" name="Google Shape;216;p20"/>
            <p:cNvSpPr/>
            <p:nvPr/>
          </p:nvSpPr>
          <p:spPr>
            <a:xfrm>
              <a:off x="644203" y="3718814"/>
              <a:ext cx="1498800" cy="1498800"/>
            </a:xfrm>
            <a:prstGeom prst="ellipse">
              <a:avLst/>
            </a:prstGeom>
            <a:solidFill>
              <a:srgbClr val="A72A1E"/>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txBox="1"/>
            <p:nvPr/>
          </p:nvSpPr>
          <p:spPr>
            <a:xfrm>
              <a:off x="856976" y="3995875"/>
              <a:ext cx="1073400" cy="94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Support Vector Regression</a:t>
              </a:r>
              <a:endParaRPr sz="1000">
                <a:solidFill>
                  <a:srgbClr val="FFFFFF"/>
                </a:solidFill>
                <a:latin typeface="Roboto"/>
                <a:ea typeface="Roboto"/>
                <a:cs typeface="Roboto"/>
                <a:sym typeface="Roboto"/>
              </a:endParaRPr>
            </a:p>
          </p:txBody>
        </p:sp>
      </p:grpSp>
    </p:spTree>
  </p:cSld>
  <p:clrMapOvr>
    <a:masterClrMapping/>
  </p:clrMapOvr>
  <mc:AlternateContent xmlns:mc="http://schemas.openxmlformats.org/markup-compatibility/2006" xmlns:p14="http://schemas.microsoft.com/office/powerpoint/2010/main">
    <mc:Choice Requires="p14">
      <p:transition spd="slow" p14:dur="2000" advTm="9411"/>
    </mc:Choice>
    <mc:Fallback xmlns="">
      <p:transition spd="slow" advTm="9411"/>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1"/>
          <p:cNvSpPr txBox="1">
            <a:spLocks noGrp="1"/>
          </p:cNvSpPr>
          <p:nvPr>
            <p:ph type="title"/>
          </p:nvPr>
        </p:nvSpPr>
        <p:spPr>
          <a:xfrm>
            <a:off x="464100" y="597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Lora"/>
                <a:ea typeface="Lora"/>
                <a:cs typeface="Lora"/>
                <a:sym typeface="Lora"/>
              </a:rPr>
              <a:t>Linear Regression</a:t>
            </a:r>
            <a:endParaRPr sz="3000">
              <a:latin typeface="Lora"/>
              <a:ea typeface="Lora"/>
              <a:cs typeface="Lora"/>
              <a:sym typeface="Lora"/>
            </a:endParaRPr>
          </a:p>
        </p:txBody>
      </p:sp>
      <p:sp>
        <p:nvSpPr>
          <p:cNvPr id="223" name="Google Shape;223;p21"/>
          <p:cNvSpPr txBox="1">
            <a:spLocks noGrp="1"/>
          </p:cNvSpPr>
          <p:nvPr>
            <p:ph type="body" idx="1"/>
          </p:nvPr>
        </p:nvSpPr>
        <p:spPr>
          <a:xfrm>
            <a:off x="531075" y="1426025"/>
            <a:ext cx="8301300" cy="3363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Relationship between Dependent and Independent Variables</a:t>
            </a:r>
            <a:endParaRPr/>
          </a:p>
          <a:p>
            <a:pPr marL="457200" lvl="0" indent="-311150" algn="l" rtl="0">
              <a:spcBef>
                <a:spcPts val="1000"/>
              </a:spcBef>
              <a:spcAft>
                <a:spcPts val="0"/>
              </a:spcAft>
              <a:buSzPts val="1300"/>
              <a:buChar char="●"/>
            </a:pPr>
            <a:r>
              <a:rPr lang="en"/>
              <a:t>Dependent Variable: Adj Close</a:t>
            </a:r>
            <a:endParaRPr/>
          </a:p>
          <a:p>
            <a:pPr marL="457200" lvl="0" indent="-311150" algn="l" rtl="0">
              <a:spcBef>
                <a:spcPts val="1000"/>
              </a:spcBef>
              <a:spcAft>
                <a:spcPts val="0"/>
              </a:spcAft>
              <a:buSzPts val="1300"/>
              <a:buChar char="●"/>
            </a:pPr>
            <a:r>
              <a:rPr lang="en"/>
              <a:t>Independent Variable: Open, High, Low, Volume, Confirmed Cases</a:t>
            </a:r>
            <a:endParaRPr/>
          </a:p>
          <a:p>
            <a:pPr marL="457200" lvl="0" indent="-311150" algn="l" rtl="0">
              <a:spcBef>
                <a:spcPts val="1000"/>
              </a:spcBef>
              <a:spcAft>
                <a:spcPts val="0"/>
              </a:spcAft>
              <a:buSzPts val="1300"/>
              <a:buChar char="●"/>
            </a:pPr>
            <a:r>
              <a:rPr lang="en"/>
              <a:t>Splitting the data into train (70 %) and test (30 %)</a:t>
            </a:r>
            <a:endParaRPr/>
          </a:p>
          <a:p>
            <a:pPr marL="457200" lvl="0" indent="-311150" algn="l" rtl="0">
              <a:spcBef>
                <a:spcPts val="1600"/>
              </a:spcBef>
              <a:spcAft>
                <a:spcPts val="0"/>
              </a:spcAft>
              <a:buSzPts val="1300"/>
              <a:buChar char="●"/>
            </a:pPr>
            <a:r>
              <a:rPr lang="en"/>
              <a:t>Metrics used for interpretation:</a:t>
            </a:r>
            <a:endParaRPr/>
          </a:p>
          <a:p>
            <a:pPr marL="914400" lvl="1" indent="-298450" algn="l" rtl="0">
              <a:spcBef>
                <a:spcPts val="1600"/>
              </a:spcBef>
              <a:spcAft>
                <a:spcPts val="0"/>
              </a:spcAft>
              <a:buSzPts val="1100"/>
              <a:buChar char="○"/>
            </a:pPr>
            <a:r>
              <a:rPr lang="en"/>
              <a:t>Mean Squared Error: (Y_Test) - (Y_Predicted)</a:t>
            </a:r>
            <a:endParaRPr/>
          </a:p>
          <a:p>
            <a:pPr marL="914400" lvl="1" indent="-298450" algn="l" rtl="0">
              <a:spcBef>
                <a:spcPts val="1600"/>
              </a:spcBef>
              <a:spcAft>
                <a:spcPts val="0"/>
              </a:spcAft>
              <a:buSzPts val="1100"/>
              <a:buChar char="○"/>
            </a:pPr>
            <a:r>
              <a:rPr lang="en"/>
              <a:t>Variance: Closer to 1, the better it is. </a:t>
            </a:r>
            <a:endParaRPr/>
          </a:p>
          <a:p>
            <a:pPr marL="457200" lvl="0" indent="-311150" algn="l" rtl="0">
              <a:spcBef>
                <a:spcPts val="1600"/>
              </a:spcBef>
              <a:spcAft>
                <a:spcPts val="0"/>
              </a:spcAft>
              <a:buSzPts val="1300"/>
              <a:buChar char="●"/>
            </a:pPr>
            <a:r>
              <a:rPr lang="en"/>
              <a:t>Prone to Outliers</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224" name="Google Shape;224;p2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225" name="Google Shape;225;p21"/>
          <p:cNvPicPr preferRelativeResize="0"/>
          <p:nvPr/>
        </p:nvPicPr>
        <p:blipFill>
          <a:blip r:embed="rId3">
            <a:alphaModFix/>
          </a:blip>
          <a:stretch>
            <a:fillRect/>
          </a:stretch>
        </p:blipFill>
        <p:spPr>
          <a:xfrm>
            <a:off x="4747600" y="2775406"/>
            <a:ext cx="4084774" cy="2013925"/>
          </a:xfrm>
          <a:prstGeom prst="rect">
            <a:avLst/>
          </a:prstGeom>
          <a:noFill/>
          <a:ln>
            <a:noFill/>
          </a:ln>
          <a:effectLst>
            <a:outerShdw blurRad="57150" dist="19050" dir="5400000" algn="bl" rotWithShape="0">
              <a:srgbClr val="000000">
                <a:alpha val="50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59650"/>
    </mc:Choice>
    <mc:Fallback xmlns="">
      <p:transition spd="slow" advTm="59650"/>
    </mc:Fallback>
  </mc:AlternateContent>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1611</Words>
  <Application>Microsoft Office PowerPoint</Application>
  <PresentationFormat>On-screen Show (16:9)</PresentationFormat>
  <Paragraphs>158</Paragraphs>
  <Slides>20</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Lora</vt:lpstr>
      <vt:lpstr>Montserrat Medium</vt:lpstr>
      <vt:lpstr>Arial</vt:lpstr>
      <vt:lpstr>Roboto</vt:lpstr>
      <vt:lpstr>Calibri</vt:lpstr>
      <vt:lpstr>Raleway</vt:lpstr>
      <vt:lpstr>Lato</vt:lpstr>
      <vt:lpstr>Streamline</vt:lpstr>
      <vt:lpstr>Impact of COVID-19 on Stock Market</vt:lpstr>
      <vt:lpstr>Introduction - COVID-19</vt:lpstr>
      <vt:lpstr>Introduction - Financial Crisis </vt:lpstr>
      <vt:lpstr>About the Project</vt:lpstr>
      <vt:lpstr>Datasets used</vt:lpstr>
      <vt:lpstr>Data Cleaning and Preparation</vt:lpstr>
      <vt:lpstr>Exploratory Data Analysis</vt:lpstr>
      <vt:lpstr>Algorithms used</vt:lpstr>
      <vt:lpstr>Linear Regression</vt:lpstr>
      <vt:lpstr>Linear Regression - Output</vt:lpstr>
      <vt:lpstr>Support Vector Regression</vt:lpstr>
      <vt:lpstr>Support Vector Regression</vt:lpstr>
      <vt:lpstr>Support Vector Regression - Output</vt:lpstr>
      <vt:lpstr>Why Long Short - Term Memory (LSTM)?</vt:lpstr>
      <vt:lpstr>Implementing LSTM</vt:lpstr>
      <vt:lpstr>Results using LSTM</vt:lpstr>
      <vt:lpstr>Conclusion</vt:lpstr>
      <vt:lpstr>Future Scope</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Impact of COVID-19 on Stock Market</dc:title>
  <dc:creator>Prem Patel</dc:creator>
  <cp:lastModifiedBy>Prem Patel</cp:lastModifiedBy>
  <cp:revision>3</cp:revision>
  <dcterms:modified xsi:type="dcterms:W3CDTF">2021-04-18T18:04:37Z</dcterms:modified>
</cp:coreProperties>
</file>